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5"/>
  </p:notesMasterIdLst>
  <p:handoutMasterIdLst>
    <p:handoutMasterId r:id="rId6"/>
  </p:handoutMasterIdLst>
  <p:sldIdLst>
    <p:sldId id="260" r:id="rId3"/>
    <p:sldId id="261" r:id="rId4"/>
  </p:sldIdLst>
  <p:sldSz cx="6858000" cy="9144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8" autoAdjust="0"/>
  </p:normalViewPr>
  <p:slideViewPr>
    <p:cSldViewPr snapToGrid="0" snapToObjects="1">
      <p:cViewPr varScale="1">
        <p:scale>
          <a:sx n="98" d="100"/>
          <a:sy n="98" d="100"/>
        </p:scale>
        <p:origin x="2718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76444-3374-4D4F-85F6-C74EEB68317B}" type="datetimeFigureOut">
              <a:rPr lang="de-DE" smtClean="0"/>
              <a:pPr/>
              <a:t>22.04.2025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4169-837C-C848-A441-79E5F34CE0B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0697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D7955-B028-444A-B8EF-B383AC713299}" type="datetimeFigureOut">
              <a:rPr lang="de-DE" smtClean="0"/>
              <a:pPr/>
              <a:t>22.04.2025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0AE70-CCD7-6C42-B25E-02D49CBEE9C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0570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-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PP_Hintergrund_Hoch_Tite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" y="0"/>
            <a:ext cx="6840000" cy="9187756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549000" y="0"/>
            <a:ext cx="5760000" cy="5760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18602" y="4957234"/>
            <a:ext cx="1600200" cy="486833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latin typeface="Frutiger LT Com 45 Light"/>
                <a:cs typeface="Frutiger LT Com 45 Light"/>
              </a:defRPr>
            </a:lvl1pPr>
          </a:lstStyle>
          <a:p>
            <a:fld id="{27CA4193-83F4-1E43-8132-3200C07F75CD}" type="datetime1">
              <a:rPr lang="de-DE" smtClean="0"/>
              <a:pPr/>
              <a:t>22.04.2025</a:t>
            </a:fld>
            <a:endParaRPr lang="de-DE" dirty="0"/>
          </a:p>
        </p:txBody>
      </p:sp>
      <p:pic>
        <p:nvPicPr>
          <p:cNvPr id="10" name="Bild 9" descr="narimpex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2" y="268442"/>
            <a:ext cx="1620000" cy="611123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8815731" y="36266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1" name="Titel 5"/>
          <p:cNvSpPr>
            <a:spLocks noGrp="1"/>
          </p:cNvSpPr>
          <p:nvPr userDrawn="1">
            <p:ph type="title"/>
          </p:nvPr>
        </p:nvSpPr>
        <p:spPr>
          <a:xfrm>
            <a:off x="549000" y="1507067"/>
            <a:ext cx="5760000" cy="880534"/>
          </a:xfrm>
          <a:prstGeom prst="rect">
            <a:avLst/>
          </a:prstGeom>
        </p:spPr>
        <p:txBody>
          <a:bodyPr/>
          <a:lstStyle>
            <a:lvl1pPr>
              <a:defRPr sz="3600" b="0" i="0">
                <a:latin typeface="B Frutiger Bold"/>
                <a:cs typeface="B Frutiger Bold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Inhaltsplatzhalter 6"/>
          <p:cNvSpPr>
            <a:spLocks noGrp="1"/>
          </p:cNvSpPr>
          <p:nvPr userDrawn="1">
            <p:ph sz="half" idx="13" hasCustomPrompt="1"/>
          </p:nvPr>
        </p:nvSpPr>
        <p:spPr>
          <a:xfrm>
            <a:off x="549000" y="2457000"/>
            <a:ext cx="5760000" cy="972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0" i="0">
                <a:latin typeface="B Frutiger Bold"/>
                <a:cs typeface="B Frutiger Bold"/>
              </a:defRPr>
            </a:lvl1pPr>
          </a:lstStyle>
          <a:p>
            <a:r>
              <a:rPr lang="de-DE" dirty="0"/>
              <a:t>Untertitel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  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729000" y="1866901"/>
            <a:ext cx="5400000" cy="583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Tx/>
              <a:buNone/>
              <a:defRPr sz="1600" b="0" i="0">
                <a:latin typeface="R Frutiger Roman"/>
                <a:cs typeface="R Frutiger Roman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729000" y="1389041"/>
            <a:ext cx="5400000" cy="35085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lnSpc>
                <a:spcPct val="100000"/>
              </a:lnSpc>
              <a:defRPr sz="2000" b="0" i="0">
                <a:ln>
                  <a:noFill/>
                </a:ln>
                <a:latin typeface="B Frutiger Bold"/>
                <a:cs typeface="B Frutiger Bold"/>
              </a:defRPr>
            </a:lvl1pPr>
          </a:lstStyle>
          <a:p>
            <a:r>
              <a:rPr lang="de-CH" dirty="0"/>
              <a:t>Hier kommt Ihr Titel</a:t>
            </a:r>
            <a:endParaRPr lang="de-DE" dirty="0"/>
          </a:p>
        </p:txBody>
      </p:sp>
      <p:pic>
        <p:nvPicPr>
          <p:cNvPr id="8" name="Bild 7" descr="Stimmungsbild_leer_Swissalpineherbes_35_hoch.jpg"/>
          <p:cNvPicPr>
            <a:picLocks noChangeAspect="1"/>
          </p:cNvPicPr>
          <p:nvPr userDrawn="1"/>
        </p:nvPicPr>
        <p:blipFill>
          <a:blip r:embed="rId2"/>
          <a:srcRect r="27519"/>
          <a:stretch>
            <a:fillRect/>
          </a:stretch>
        </p:blipFill>
        <p:spPr>
          <a:xfrm>
            <a:off x="555409" y="0"/>
            <a:ext cx="5739562" cy="899160"/>
          </a:xfrm>
          <a:prstGeom prst="rect">
            <a:avLst/>
          </a:prstGeom>
        </p:spPr>
      </p:pic>
      <p:pic>
        <p:nvPicPr>
          <p:cNvPr id="6" name="Bild 5" descr="SAH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00" y="182905"/>
            <a:ext cx="504000" cy="5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1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Bild 1x Text  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29000" y="1389041"/>
            <a:ext cx="5400000" cy="35085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lnSpc>
                <a:spcPct val="100000"/>
              </a:lnSpc>
              <a:defRPr sz="2000" b="0" i="0">
                <a:ln>
                  <a:noFill/>
                </a:ln>
                <a:latin typeface="B Frutiger Bold"/>
                <a:cs typeface="B Frutiger Bold"/>
              </a:defRPr>
            </a:lvl1pPr>
          </a:lstStyle>
          <a:p>
            <a:r>
              <a:rPr lang="de-CH" dirty="0"/>
              <a:t>Hier kommt Ihr Titel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729000" y="1819794"/>
            <a:ext cx="5400000" cy="262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Tx/>
              <a:buNone/>
              <a:defRPr sz="1600" b="0" i="0">
                <a:latin typeface="R Frutiger Roman"/>
                <a:cs typeface="R Frutiger Roman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12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729000" y="4502655"/>
            <a:ext cx="5400000" cy="360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Tx/>
              <a:buNone/>
              <a:defRPr sz="1600" b="0" i="0">
                <a:latin typeface="R Frutiger Roman"/>
                <a:cs typeface="R Frutiger Roman"/>
              </a:defRPr>
            </a:lvl1pPr>
          </a:lstStyle>
          <a:p>
            <a:r>
              <a:rPr lang="de-DE" dirty="0"/>
              <a:t>Bild</a:t>
            </a:r>
          </a:p>
        </p:txBody>
      </p:sp>
      <p:pic>
        <p:nvPicPr>
          <p:cNvPr id="9" name="Bild 8" descr="Stimmungsbild_leer_Swissalpineherbes_35_hoch.jpg"/>
          <p:cNvPicPr>
            <a:picLocks noChangeAspect="1"/>
          </p:cNvPicPr>
          <p:nvPr userDrawn="1"/>
        </p:nvPicPr>
        <p:blipFill>
          <a:blip r:embed="rId2"/>
          <a:srcRect r="27519"/>
          <a:stretch>
            <a:fillRect/>
          </a:stretch>
        </p:blipFill>
        <p:spPr>
          <a:xfrm>
            <a:off x="555409" y="0"/>
            <a:ext cx="5739562" cy="899160"/>
          </a:xfrm>
          <a:prstGeom prst="rect">
            <a:avLst/>
          </a:prstGeom>
        </p:spPr>
      </p:pic>
      <p:pic>
        <p:nvPicPr>
          <p:cNvPr id="10" name="Bild 9" descr="SAH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00" y="182905"/>
            <a:ext cx="504000" cy="5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92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Bild 1x Text 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3"/>
          <p:cNvSpPr>
            <a:spLocks noGrp="1" noChangeAspect="1"/>
          </p:cNvSpPr>
          <p:nvPr>
            <p:ph sz="half" idx="17" hasCustomPrompt="1"/>
          </p:nvPr>
        </p:nvSpPr>
        <p:spPr>
          <a:xfrm>
            <a:off x="3465000" y="1866901"/>
            <a:ext cx="2664000" cy="5483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Tx/>
              <a:buNone/>
              <a:defRPr sz="1500" b="0" i="0">
                <a:latin typeface="R Frutiger Roman"/>
                <a:cs typeface="R Frutiger Roman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7" name="Inhaltsplatzhalter 3"/>
          <p:cNvSpPr>
            <a:spLocks noGrp="1" noChangeAspect="1"/>
          </p:cNvSpPr>
          <p:nvPr>
            <p:ph sz="half" idx="19" hasCustomPrompt="1"/>
          </p:nvPr>
        </p:nvSpPr>
        <p:spPr>
          <a:xfrm>
            <a:off x="731996" y="1866901"/>
            <a:ext cx="2664000" cy="1776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Tx/>
              <a:buNone/>
              <a:defRPr sz="1500" b="0" i="0">
                <a:latin typeface="R Frutiger Roman"/>
                <a:cs typeface="R Frutiger Roman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8" name="Inhaltsplatzhalter 3"/>
          <p:cNvSpPr>
            <a:spLocks noGrp="1" noChangeAspect="1"/>
          </p:cNvSpPr>
          <p:nvPr>
            <p:ph sz="half" idx="23" hasCustomPrompt="1"/>
          </p:nvPr>
        </p:nvSpPr>
        <p:spPr>
          <a:xfrm>
            <a:off x="731996" y="3724609"/>
            <a:ext cx="2664000" cy="36261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Tx/>
              <a:buNone/>
              <a:defRPr sz="1500" b="0" i="0">
                <a:latin typeface="R Frutiger Roman"/>
                <a:cs typeface="R Frutiger Roman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729000" y="1389041"/>
            <a:ext cx="5400000" cy="35085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lnSpc>
                <a:spcPct val="100000"/>
              </a:lnSpc>
              <a:defRPr sz="2000" b="0" i="0">
                <a:ln>
                  <a:noFill/>
                </a:ln>
                <a:latin typeface="B Frutiger Bold"/>
                <a:cs typeface="B Frutiger Bold"/>
              </a:defRPr>
            </a:lvl1pPr>
          </a:lstStyle>
          <a:p>
            <a:r>
              <a:rPr lang="de-CH" dirty="0"/>
              <a:t>Hier kommt Ihr Titel</a:t>
            </a:r>
            <a:endParaRPr lang="de-DE" dirty="0"/>
          </a:p>
        </p:txBody>
      </p:sp>
      <p:pic>
        <p:nvPicPr>
          <p:cNvPr id="10" name="Bild 9" descr="Stimmungsbild_leer_Swissalpineherbes_35_hoch.jpg"/>
          <p:cNvPicPr>
            <a:picLocks noChangeAspect="1"/>
          </p:cNvPicPr>
          <p:nvPr userDrawn="1"/>
        </p:nvPicPr>
        <p:blipFill>
          <a:blip r:embed="rId2"/>
          <a:srcRect r="27519"/>
          <a:stretch>
            <a:fillRect/>
          </a:stretch>
        </p:blipFill>
        <p:spPr>
          <a:xfrm>
            <a:off x="555409" y="0"/>
            <a:ext cx="5739562" cy="899160"/>
          </a:xfrm>
          <a:prstGeom prst="rect">
            <a:avLst/>
          </a:prstGeom>
        </p:spPr>
      </p:pic>
      <p:pic>
        <p:nvPicPr>
          <p:cNvPr id="11" name="Bild 10" descr="SAH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00" y="182905"/>
            <a:ext cx="504000" cy="5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32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-Titel Alta Te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18602" y="8475134"/>
            <a:ext cx="1600200" cy="486833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latin typeface="Frutiger LT Com 45 Light"/>
                <a:cs typeface="Frutiger LT Com 45 Light"/>
              </a:defRPr>
            </a:lvl1pPr>
          </a:lstStyle>
          <a:p>
            <a:fld id="{27CA4193-83F4-1E43-8132-3200C07F75CD}" type="datetime1">
              <a:rPr lang="de-DE" smtClean="0"/>
              <a:pPr/>
              <a:t>22.04.2025</a:t>
            </a:fld>
            <a:endParaRPr lang="de-DE" dirty="0"/>
          </a:p>
        </p:txBody>
      </p:sp>
      <p:pic>
        <p:nvPicPr>
          <p:cNvPr id="6" name="Bild 5" descr="Stimmungsbild_leer_Altaterra_klei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3266" y="0"/>
            <a:ext cx="5751469" cy="1562947"/>
          </a:xfrm>
          <a:prstGeom prst="rect">
            <a:avLst/>
          </a:prstGeom>
        </p:spPr>
      </p:pic>
      <p:pic>
        <p:nvPicPr>
          <p:cNvPr id="9" name="Bild 8" descr="AT_LOGO_SPECIAL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00" y="659752"/>
            <a:ext cx="1332000" cy="1095910"/>
          </a:xfrm>
          <a:prstGeom prst="rect">
            <a:avLst/>
          </a:prstGeom>
        </p:spPr>
      </p:pic>
      <p:sp>
        <p:nvSpPr>
          <p:cNvPr id="10" name="Titel 5"/>
          <p:cNvSpPr>
            <a:spLocks noGrp="1"/>
          </p:cNvSpPr>
          <p:nvPr userDrawn="1">
            <p:ph type="title" hasCustomPrompt="1"/>
          </p:nvPr>
        </p:nvSpPr>
        <p:spPr>
          <a:xfrm>
            <a:off x="549000" y="2707667"/>
            <a:ext cx="5760000" cy="880534"/>
          </a:xfrm>
          <a:prstGeom prst="rect">
            <a:avLst/>
          </a:prstGeom>
        </p:spPr>
        <p:txBody>
          <a:bodyPr/>
          <a:lstStyle>
            <a:lvl1pPr>
              <a:defRPr sz="3600" b="0" i="0">
                <a:latin typeface="B Frutiger Bold"/>
                <a:cs typeface="B Frutiger Bold"/>
              </a:defRPr>
            </a:lvl1pPr>
          </a:lstStyle>
          <a:p>
            <a:r>
              <a:rPr lang="de-DE" dirty="0"/>
              <a:t>Kapitel-Titel</a:t>
            </a:r>
          </a:p>
        </p:txBody>
      </p:sp>
      <p:sp>
        <p:nvSpPr>
          <p:cNvPr id="11" name="Inhaltsplatzhalter 6"/>
          <p:cNvSpPr>
            <a:spLocks noGrp="1"/>
          </p:cNvSpPr>
          <p:nvPr userDrawn="1">
            <p:ph sz="half" idx="13" hasCustomPrompt="1"/>
          </p:nvPr>
        </p:nvSpPr>
        <p:spPr>
          <a:xfrm>
            <a:off x="549000" y="3657600"/>
            <a:ext cx="5760000" cy="972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0" i="0">
                <a:latin typeface="B Frutiger Bold"/>
                <a:cs typeface="B Frutiger Bold"/>
              </a:defRPr>
            </a:lvl1pPr>
          </a:lstStyle>
          <a:p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714066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  Alta Te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729000" y="1866901"/>
            <a:ext cx="5400000" cy="583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Tx/>
              <a:buNone/>
              <a:defRPr sz="1600" b="0" i="0">
                <a:latin typeface="R Frutiger Roman"/>
                <a:cs typeface="R Frutiger Roman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729000" y="1389041"/>
            <a:ext cx="5400000" cy="35085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lnSpc>
                <a:spcPct val="100000"/>
              </a:lnSpc>
              <a:defRPr sz="2000" b="0" i="0">
                <a:ln>
                  <a:noFill/>
                </a:ln>
                <a:latin typeface="B Frutiger Bold"/>
                <a:cs typeface="B Frutiger Bold"/>
              </a:defRPr>
            </a:lvl1pPr>
          </a:lstStyle>
          <a:p>
            <a:r>
              <a:rPr lang="de-CH" dirty="0"/>
              <a:t>Hier kommt Ihr Titel</a:t>
            </a:r>
            <a:endParaRPr lang="de-DE" dirty="0"/>
          </a:p>
        </p:txBody>
      </p:sp>
      <p:pic>
        <p:nvPicPr>
          <p:cNvPr id="7" name="Bild 6" descr="Stimmungsbild_leer_Altaterra_35.jpg"/>
          <p:cNvPicPr>
            <a:picLocks noChangeAspect="1"/>
          </p:cNvPicPr>
          <p:nvPr userDrawn="1"/>
        </p:nvPicPr>
        <p:blipFill>
          <a:blip r:embed="rId2"/>
          <a:srcRect l="5507" r="21326"/>
          <a:stretch>
            <a:fillRect/>
          </a:stretch>
        </p:blipFill>
        <p:spPr>
          <a:xfrm>
            <a:off x="550333" y="0"/>
            <a:ext cx="5760000" cy="896938"/>
          </a:xfrm>
          <a:prstGeom prst="rect">
            <a:avLst/>
          </a:prstGeom>
        </p:spPr>
      </p:pic>
      <p:pic>
        <p:nvPicPr>
          <p:cNvPr id="10" name="Bild 9" descr="AT_LOGO_SPECIAL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00" y="148676"/>
            <a:ext cx="684000" cy="56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84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Bild 1x Text  Alta Te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29000" y="1389041"/>
            <a:ext cx="5400000" cy="35085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lnSpc>
                <a:spcPct val="100000"/>
              </a:lnSpc>
              <a:defRPr sz="2000" b="0" i="0">
                <a:ln>
                  <a:noFill/>
                </a:ln>
                <a:latin typeface="B Frutiger Bold"/>
                <a:cs typeface="B Frutiger Bold"/>
              </a:defRPr>
            </a:lvl1pPr>
          </a:lstStyle>
          <a:p>
            <a:r>
              <a:rPr lang="de-CH" dirty="0"/>
              <a:t>Hier kommt Ihr Titel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729000" y="1819794"/>
            <a:ext cx="5400000" cy="262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Tx/>
              <a:buNone/>
              <a:defRPr sz="1600" b="0" i="0">
                <a:latin typeface="R Frutiger Roman"/>
                <a:cs typeface="R Frutiger Roman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12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729000" y="4502655"/>
            <a:ext cx="5400000" cy="360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Tx/>
              <a:buNone/>
              <a:defRPr sz="1600" b="0" i="0">
                <a:latin typeface="R Frutiger Roman"/>
                <a:cs typeface="R Frutiger Roman"/>
              </a:defRPr>
            </a:lvl1pPr>
          </a:lstStyle>
          <a:p>
            <a:r>
              <a:rPr lang="de-DE" dirty="0"/>
              <a:t>Bild</a:t>
            </a:r>
          </a:p>
        </p:txBody>
      </p:sp>
      <p:pic>
        <p:nvPicPr>
          <p:cNvPr id="5" name="Bild 4" descr="Stimmungsbild_leer_Altaterra_35.jpg"/>
          <p:cNvPicPr>
            <a:picLocks noChangeAspect="1"/>
          </p:cNvPicPr>
          <p:nvPr userDrawn="1"/>
        </p:nvPicPr>
        <p:blipFill>
          <a:blip r:embed="rId2"/>
          <a:srcRect l="5507" r="21326"/>
          <a:stretch>
            <a:fillRect/>
          </a:stretch>
        </p:blipFill>
        <p:spPr>
          <a:xfrm>
            <a:off x="550333" y="0"/>
            <a:ext cx="5760000" cy="896938"/>
          </a:xfrm>
          <a:prstGeom prst="rect">
            <a:avLst/>
          </a:prstGeom>
        </p:spPr>
      </p:pic>
      <p:pic>
        <p:nvPicPr>
          <p:cNvPr id="6" name="Bild 5" descr="AT_LOGO_SPECIAL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00" y="148676"/>
            <a:ext cx="684000" cy="56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3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Bild 1x Text Alta Te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3"/>
          <p:cNvSpPr>
            <a:spLocks noGrp="1" noChangeAspect="1"/>
          </p:cNvSpPr>
          <p:nvPr>
            <p:ph sz="half" idx="17" hasCustomPrompt="1"/>
          </p:nvPr>
        </p:nvSpPr>
        <p:spPr>
          <a:xfrm>
            <a:off x="3465000" y="1866901"/>
            <a:ext cx="2664000" cy="5483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Tx/>
              <a:buNone/>
              <a:defRPr sz="1500" b="0" i="0">
                <a:latin typeface="R Frutiger Roman"/>
                <a:cs typeface="R Frutiger Roman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7" name="Inhaltsplatzhalter 3"/>
          <p:cNvSpPr>
            <a:spLocks noGrp="1" noChangeAspect="1"/>
          </p:cNvSpPr>
          <p:nvPr>
            <p:ph sz="half" idx="19" hasCustomPrompt="1"/>
          </p:nvPr>
        </p:nvSpPr>
        <p:spPr>
          <a:xfrm>
            <a:off x="731996" y="1866901"/>
            <a:ext cx="2664000" cy="1776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Tx/>
              <a:buNone/>
              <a:defRPr sz="1500" b="0" i="0">
                <a:latin typeface="R Frutiger Roman"/>
                <a:cs typeface="R Frutiger Roman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8" name="Inhaltsplatzhalter 3"/>
          <p:cNvSpPr>
            <a:spLocks noGrp="1" noChangeAspect="1"/>
          </p:cNvSpPr>
          <p:nvPr>
            <p:ph sz="half" idx="23" hasCustomPrompt="1"/>
          </p:nvPr>
        </p:nvSpPr>
        <p:spPr>
          <a:xfrm>
            <a:off x="731996" y="3724609"/>
            <a:ext cx="2664000" cy="36261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Tx/>
              <a:buNone/>
              <a:defRPr sz="1500" b="0" i="0">
                <a:latin typeface="R Frutiger Roman"/>
                <a:cs typeface="R Frutiger Roman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729000" y="1389041"/>
            <a:ext cx="5400000" cy="35085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lnSpc>
                <a:spcPct val="100000"/>
              </a:lnSpc>
              <a:defRPr sz="2000" b="0" i="0">
                <a:ln>
                  <a:noFill/>
                </a:ln>
                <a:latin typeface="B Frutiger Bold"/>
                <a:cs typeface="B Frutiger Bold"/>
              </a:defRPr>
            </a:lvl1pPr>
          </a:lstStyle>
          <a:p>
            <a:r>
              <a:rPr lang="de-CH" dirty="0"/>
              <a:t>Hier kommt Ihr Titel</a:t>
            </a:r>
            <a:endParaRPr lang="de-DE" dirty="0"/>
          </a:p>
        </p:txBody>
      </p:sp>
      <p:pic>
        <p:nvPicPr>
          <p:cNvPr id="6" name="Bild 5" descr="Stimmungsbild_leer_Altaterra_35.jpg"/>
          <p:cNvPicPr>
            <a:picLocks noChangeAspect="1"/>
          </p:cNvPicPr>
          <p:nvPr userDrawn="1"/>
        </p:nvPicPr>
        <p:blipFill>
          <a:blip r:embed="rId2"/>
          <a:srcRect l="5507" r="21326"/>
          <a:stretch>
            <a:fillRect/>
          </a:stretch>
        </p:blipFill>
        <p:spPr>
          <a:xfrm>
            <a:off x="550333" y="0"/>
            <a:ext cx="5760000" cy="896938"/>
          </a:xfrm>
          <a:prstGeom prst="rect">
            <a:avLst/>
          </a:prstGeom>
        </p:spPr>
      </p:pic>
      <p:pic>
        <p:nvPicPr>
          <p:cNvPr id="8" name="Bild 7" descr="AT_LOGO_SPECIAL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00" y="148676"/>
            <a:ext cx="684000" cy="56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98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 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PP_Hintergrund_Hoch_EN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10" name="Bild 9" descr="narimpex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2" y="6788455"/>
            <a:ext cx="1620000" cy="611123"/>
          </a:xfrm>
          <a:prstGeom prst="rect">
            <a:avLst/>
          </a:prstGeom>
        </p:spPr>
      </p:pic>
      <p:sp>
        <p:nvSpPr>
          <p:cNvPr id="11" name="Titel 3"/>
          <p:cNvSpPr txBox="1">
            <a:spLocks/>
          </p:cNvSpPr>
          <p:nvPr userDrawn="1"/>
        </p:nvSpPr>
        <p:spPr>
          <a:xfrm>
            <a:off x="429263" y="7255645"/>
            <a:ext cx="2118358" cy="12194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b="0" dirty="0">
              <a:latin typeface="Frutiger LT Com 45 Light"/>
              <a:cs typeface="Frutiger LT Com 45 Light"/>
            </a:endParaRPr>
          </a:p>
          <a:p>
            <a:r>
              <a:rPr lang="de-DE" sz="1400" b="0" dirty="0" err="1">
                <a:latin typeface="Frutiger LT Com 45 Light"/>
                <a:cs typeface="Frutiger LT Com 45 Light"/>
              </a:rPr>
              <a:t>Narimpex</a:t>
            </a:r>
            <a:r>
              <a:rPr lang="de-DE" sz="1400" b="0" dirty="0">
                <a:latin typeface="Frutiger LT Com 45 Light"/>
                <a:cs typeface="Frutiger LT Com 45 Light"/>
              </a:rPr>
              <a:t> AG</a:t>
            </a:r>
          </a:p>
          <a:p>
            <a:r>
              <a:rPr lang="de-DE" sz="1400" b="0" dirty="0">
                <a:latin typeface="Frutiger LT Com 45 Light"/>
                <a:cs typeface="Frutiger LT Com 45 Light"/>
              </a:rPr>
              <a:t>Schwanengasse 47</a:t>
            </a:r>
          </a:p>
          <a:p>
            <a:r>
              <a:rPr lang="de-DE" sz="1400" b="0" dirty="0">
                <a:latin typeface="Frutiger LT Com 45 Light"/>
                <a:cs typeface="Frutiger LT Com 45 Light"/>
              </a:rPr>
              <a:t>Postfach</a:t>
            </a:r>
          </a:p>
          <a:p>
            <a:r>
              <a:rPr lang="de-DE" sz="1400" b="0" dirty="0">
                <a:latin typeface="Frutiger LT Com 45 Light"/>
                <a:cs typeface="Frutiger LT Com 45 Light"/>
              </a:rPr>
              <a:t>CH-2501 </a:t>
            </a:r>
            <a:r>
              <a:rPr lang="de-DE" sz="1400" b="0" dirty="0" err="1">
                <a:latin typeface="Frutiger LT Com 45 Light"/>
                <a:cs typeface="Frutiger LT Com 45 Light"/>
              </a:rPr>
              <a:t>Biel/Bienne</a:t>
            </a:r>
            <a:endParaRPr lang="de-DE" sz="1400" b="0" dirty="0">
              <a:latin typeface="Frutiger LT Com 45 Light"/>
              <a:cs typeface="Frutiger LT Com 45 Light"/>
            </a:endParaRPr>
          </a:p>
        </p:txBody>
      </p:sp>
      <p:sp>
        <p:nvSpPr>
          <p:cNvPr id="12" name="Titel 3"/>
          <p:cNvSpPr txBox="1">
            <a:spLocks/>
          </p:cNvSpPr>
          <p:nvPr userDrawn="1"/>
        </p:nvSpPr>
        <p:spPr>
          <a:xfrm>
            <a:off x="2333759" y="7255645"/>
            <a:ext cx="2392679" cy="12194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b="0" dirty="0">
              <a:latin typeface="Frutiger LT Com 45 Light"/>
              <a:cs typeface="Frutiger LT Com 45 Light"/>
            </a:endParaRPr>
          </a:p>
          <a:p>
            <a:r>
              <a:rPr lang="de-DE" sz="1400" b="0" dirty="0">
                <a:latin typeface="Frutiger LT Com 45 Light"/>
                <a:cs typeface="Frutiger LT Com 45 Light"/>
              </a:rPr>
              <a:t>Tel.	+41 32 366 62 62</a:t>
            </a:r>
          </a:p>
          <a:p>
            <a:r>
              <a:rPr lang="de-DE" sz="1400" b="0" dirty="0">
                <a:latin typeface="Frutiger LT Com 45 Light"/>
                <a:cs typeface="Frutiger LT Com 45 Light"/>
              </a:rPr>
              <a:t>Fax	+41 32 366 62 66</a:t>
            </a:r>
          </a:p>
          <a:p>
            <a:r>
              <a:rPr lang="de-DE" sz="1400" b="0" dirty="0" err="1">
                <a:latin typeface="Frutiger LT Com 45 Light"/>
                <a:cs typeface="Frutiger LT Com 45 Light"/>
              </a:rPr>
              <a:t>narimpex@narimpex.ch</a:t>
            </a:r>
            <a:endParaRPr lang="de-DE" sz="1400" b="0" dirty="0">
              <a:latin typeface="Frutiger LT Com 45 Light"/>
              <a:cs typeface="Frutiger LT Com 45 Light"/>
            </a:endParaRPr>
          </a:p>
          <a:p>
            <a:r>
              <a:rPr lang="de-DE" sz="1400" b="0" dirty="0" err="1">
                <a:latin typeface="Frutiger LT Com 45 Light"/>
                <a:cs typeface="Frutiger LT Com 45 Light"/>
              </a:rPr>
              <a:t>www.narimpex.ch</a:t>
            </a:r>
            <a:endParaRPr lang="de-DE" sz="1400" b="0" dirty="0">
              <a:latin typeface="Frutiger LT Com 45 Light"/>
              <a:cs typeface="Frutiger LT Com 45 Light"/>
            </a:endParaRPr>
          </a:p>
        </p:txBody>
      </p:sp>
      <p:sp>
        <p:nvSpPr>
          <p:cNvPr id="7" name="Titel 5"/>
          <p:cNvSpPr>
            <a:spLocks noGrp="1"/>
          </p:cNvSpPr>
          <p:nvPr userDrawn="1">
            <p:ph type="title" hasCustomPrompt="1"/>
          </p:nvPr>
        </p:nvSpPr>
        <p:spPr>
          <a:xfrm>
            <a:off x="549000" y="4961466"/>
            <a:ext cx="5760000" cy="880534"/>
          </a:xfrm>
          <a:prstGeom prst="rect">
            <a:avLst/>
          </a:prstGeom>
        </p:spPr>
        <p:txBody>
          <a:bodyPr/>
          <a:lstStyle>
            <a:lvl1pPr>
              <a:defRPr sz="3600" b="0" i="0">
                <a:latin typeface="B Frutiger Bold"/>
                <a:cs typeface="B Frutiger Bold"/>
              </a:defRPr>
            </a:lvl1pPr>
          </a:lstStyle>
          <a:p>
            <a:r>
              <a:rPr lang="de-DE" dirty="0"/>
              <a:t>Herzlichen Dank</a:t>
            </a:r>
          </a:p>
        </p:txBody>
      </p:sp>
    </p:spTree>
    <p:extLst>
      <p:ext uri="{BB962C8B-B14F-4D97-AF65-F5344CB8AC3E}">
        <p14:creationId xmlns:p14="http://schemas.microsoft.com/office/powerpoint/2010/main" val="2676898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51E7-8E18-449C-A795-F5C2348B2D1F}" type="datetimeFigureOut">
              <a:rPr lang="de-CH" smtClean="0"/>
              <a:t>22.04.2025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484E-F33D-42B7-98FC-220A2BA293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8365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51E7-8E18-449C-A795-F5C2348B2D1F}" type="datetimeFigureOut">
              <a:rPr lang="de-CH" smtClean="0"/>
              <a:t>22.04.2025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484E-F33D-42B7-98FC-220A2BA293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47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-Titel Narimp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18602" y="8475134"/>
            <a:ext cx="1600200" cy="486833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latin typeface="Frutiger LT Com 45 Light"/>
                <a:cs typeface="Frutiger LT Com 45 Light"/>
              </a:defRPr>
            </a:lvl1pPr>
          </a:lstStyle>
          <a:p>
            <a:fld id="{27CA4193-83F4-1E43-8132-3200C07F75CD}" type="datetime1">
              <a:rPr lang="de-DE" smtClean="0"/>
              <a:pPr/>
              <a:t>22.04.2025</a:t>
            </a:fld>
            <a:endParaRPr lang="de-DE" dirty="0"/>
          </a:p>
        </p:txBody>
      </p:sp>
      <p:sp>
        <p:nvSpPr>
          <p:cNvPr id="12" name="Titel 5"/>
          <p:cNvSpPr>
            <a:spLocks noGrp="1"/>
          </p:cNvSpPr>
          <p:nvPr userDrawn="1">
            <p:ph type="title" hasCustomPrompt="1"/>
          </p:nvPr>
        </p:nvSpPr>
        <p:spPr>
          <a:xfrm>
            <a:off x="549000" y="2707667"/>
            <a:ext cx="5760000" cy="880534"/>
          </a:xfrm>
          <a:prstGeom prst="rect">
            <a:avLst/>
          </a:prstGeom>
        </p:spPr>
        <p:txBody>
          <a:bodyPr/>
          <a:lstStyle>
            <a:lvl1pPr>
              <a:defRPr sz="3600" b="0" i="0">
                <a:latin typeface="B Frutiger Bold"/>
                <a:cs typeface="B Frutiger Bold"/>
              </a:defRPr>
            </a:lvl1pPr>
          </a:lstStyle>
          <a:p>
            <a:r>
              <a:rPr lang="de-DE" dirty="0"/>
              <a:t>Kapitel-Titel</a:t>
            </a:r>
          </a:p>
        </p:txBody>
      </p:sp>
      <p:sp>
        <p:nvSpPr>
          <p:cNvPr id="13" name="Inhaltsplatzhalter 6"/>
          <p:cNvSpPr>
            <a:spLocks noGrp="1"/>
          </p:cNvSpPr>
          <p:nvPr userDrawn="1">
            <p:ph sz="half" idx="13" hasCustomPrompt="1"/>
          </p:nvPr>
        </p:nvSpPr>
        <p:spPr>
          <a:xfrm>
            <a:off x="549000" y="3657600"/>
            <a:ext cx="5760000" cy="972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0" i="0">
                <a:latin typeface="B Frutiger Bold"/>
                <a:cs typeface="B Frutiger Bold"/>
              </a:defRPr>
            </a:lvl1pPr>
          </a:lstStyle>
          <a:p>
            <a:r>
              <a:rPr lang="de-DE" dirty="0"/>
              <a:t>Untertitel</a:t>
            </a:r>
          </a:p>
        </p:txBody>
      </p:sp>
      <p:pic>
        <p:nvPicPr>
          <p:cNvPr id="6" name="Bild 5" descr="Stimmungsbild_narimpex_klein.jpg"/>
          <p:cNvPicPr>
            <a:picLocks noChangeAspect="1"/>
          </p:cNvPicPr>
          <p:nvPr userDrawn="1"/>
        </p:nvPicPr>
        <p:blipFill rotWithShape="1">
          <a:blip r:embed="rId2"/>
          <a:srcRect t="16688"/>
          <a:stretch/>
        </p:blipFill>
        <p:spPr>
          <a:xfrm>
            <a:off x="549000" y="0"/>
            <a:ext cx="5760000" cy="130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89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51E7-8E18-449C-A795-F5C2348B2D1F}" type="datetimeFigureOut">
              <a:rPr lang="de-CH" smtClean="0"/>
              <a:t>22.04.2025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484E-F33D-42B7-98FC-220A2BA293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3834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51E7-8E18-449C-A795-F5C2348B2D1F}" type="datetimeFigureOut">
              <a:rPr lang="de-CH" smtClean="0"/>
              <a:t>22.04.2025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484E-F33D-42B7-98FC-220A2BA293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8709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51E7-8E18-449C-A795-F5C2348B2D1F}" type="datetimeFigureOut">
              <a:rPr lang="de-CH" smtClean="0"/>
              <a:t>22.04.2025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484E-F33D-42B7-98FC-220A2BA293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2714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51E7-8E18-449C-A795-F5C2348B2D1F}" type="datetimeFigureOut">
              <a:rPr lang="de-CH" smtClean="0"/>
              <a:t>22.04.2025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484E-F33D-42B7-98FC-220A2BA293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9055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51E7-8E18-449C-A795-F5C2348B2D1F}" type="datetimeFigureOut">
              <a:rPr lang="de-CH" smtClean="0"/>
              <a:t>22.04.2025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484E-F33D-42B7-98FC-220A2BA293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1745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51E7-8E18-449C-A795-F5C2348B2D1F}" type="datetimeFigureOut">
              <a:rPr lang="de-CH" smtClean="0"/>
              <a:t>22.04.2025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484E-F33D-42B7-98FC-220A2BA293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3332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51E7-8E18-449C-A795-F5C2348B2D1F}" type="datetimeFigureOut">
              <a:rPr lang="de-CH" smtClean="0"/>
              <a:t>22.04.2025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484E-F33D-42B7-98FC-220A2BA293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1245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51E7-8E18-449C-A795-F5C2348B2D1F}" type="datetimeFigureOut">
              <a:rPr lang="de-CH" smtClean="0"/>
              <a:t>22.04.2025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484E-F33D-42B7-98FC-220A2BA293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3798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51E7-8E18-449C-A795-F5C2348B2D1F}" type="datetimeFigureOut">
              <a:rPr lang="de-CH" smtClean="0"/>
              <a:t>22.04.2025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484E-F33D-42B7-98FC-220A2BA293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567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 Narimp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729000" y="1866901"/>
            <a:ext cx="5400000" cy="583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Tx/>
              <a:buNone/>
              <a:defRPr sz="1600" b="0" i="0">
                <a:latin typeface="R Frutiger Roman"/>
                <a:cs typeface="R Frutiger Roman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729000" y="1389041"/>
            <a:ext cx="5400000" cy="35085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lnSpc>
                <a:spcPct val="100000"/>
              </a:lnSpc>
              <a:defRPr sz="2000" b="0" i="0">
                <a:ln>
                  <a:noFill/>
                </a:ln>
                <a:latin typeface="B Frutiger Bold"/>
                <a:cs typeface="B Frutiger Bold"/>
              </a:defRPr>
            </a:lvl1pPr>
          </a:lstStyle>
          <a:p>
            <a:r>
              <a:rPr lang="de-CH" dirty="0"/>
              <a:t>Hier kommt Ihr Titel</a:t>
            </a:r>
            <a:endParaRPr lang="de-DE" dirty="0"/>
          </a:p>
        </p:txBody>
      </p:sp>
      <p:pic>
        <p:nvPicPr>
          <p:cNvPr id="7" name="Bild 6" descr="Stimmungsbild_narimpex_klein.jpg"/>
          <p:cNvPicPr>
            <a:picLocks noChangeAspect="1"/>
          </p:cNvPicPr>
          <p:nvPr userDrawn="1"/>
        </p:nvPicPr>
        <p:blipFill>
          <a:blip r:embed="rId2"/>
          <a:srcRect t="20014"/>
          <a:stretch>
            <a:fillRect/>
          </a:stretch>
        </p:blipFill>
        <p:spPr>
          <a:xfrm>
            <a:off x="549000" y="0"/>
            <a:ext cx="5760000" cy="12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8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Bild 1x Text Narimp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29000" y="1389041"/>
            <a:ext cx="5400000" cy="35085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lnSpc>
                <a:spcPct val="100000"/>
              </a:lnSpc>
              <a:defRPr sz="2000" b="0" i="0">
                <a:ln>
                  <a:noFill/>
                </a:ln>
                <a:latin typeface="B Frutiger Bold"/>
                <a:cs typeface="B Frutiger Bold"/>
              </a:defRPr>
            </a:lvl1pPr>
          </a:lstStyle>
          <a:p>
            <a:r>
              <a:rPr lang="de-CH" dirty="0"/>
              <a:t>Hier kommt Ihr Titel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729000" y="1819794"/>
            <a:ext cx="5400000" cy="262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Tx/>
              <a:buNone/>
              <a:defRPr sz="1600" b="0" i="0">
                <a:latin typeface="R Frutiger Roman"/>
                <a:cs typeface="R Frutiger Roman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12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729000" y="4502655"/>
            <a:ext cx="5400000" cy="360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Tx/>
              <a:buNone/>
              <a:defRPr sz="1600" b="0" i="0">
                <a:latin typeface="R Frutiger Roman"/>
                <a:cs typeface="R Frutiger Roman"/>
              </a:defRPr>
            </a:lvl1pPr>
          </a:lstStyle>
          <a:p>
            <a:r>
              <a:rPr lang="de-DE" dirty="0"/>
              <a:t>Bild</a:t>
            </a:r>
          </a:p>
        </p:txBody>
      </p:sp>
      <p:pic>
        <p:nvPicPr>
          <p:cNvPr id="6" name="Bild 5" descr="Stimmungsbild_narimpex_klein.jpg"/>
          <p:cNvPicPr>
            <a:picLocks noChangeAspect="1"/>
          </p:cNvPicPr>
          <p:nvPr userDrawn="1"/>
        </p:nvPicPr>
        <p:blipFill>
          <a:blip r:embed="rId2"/>
          <a:srcRect t="20014"/>
          <a:stretch>
            <a:fillRect/>
          </a:stretch>
        </p:blipFill>
        <p:spPr>
          <a:xfrm>
            <a:off x="549000" y="0"/>
            <a:ext cx="5760000" cy="12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6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Bild 1x Text Narimp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3"/>
          <p:cNvSpPr>
            <a:spLocks noGrp="1" noChangeAspect="1"/>
          </p:cNvSpPr>
          <p:nvPr>
            <p:ph sz="half" idx="17" hasCustomPrompt="1"/>
          </p:nvPr>
        </p:nvSpPr>
        <p:spPr>
          <a:xfrm>
            <a:off x="3465000" y="1866901"/>
            <a:ext cx="2664000" cy="5483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Tx/>
              <a:buNone/>
              <a:defRPr sz="1500" b="0" i="0">
                <a:latin typeface="R Frutiger Roman"/>
                <a:cs typeface="R Frutiger Roman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7" name="Inhaltsplatzhalter 3"/>
          <p:cNvSpPr>
            <a:spLocks noGrp="1" noChangeAspect="1"/>
          </p:cNvSpPr>
          <p:nvPr>
            <p:ph sz="half" idx="19" hasCustomPrompt="1"/>
          </p:nvPr>
        </p:nvSpPr>
        <p:spPr>
          <a:xfrm>
            <a:off x="731996" y="1866901"/>
            <a:ext cx="2664000" cy="1776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Tx/>
              <a:buNone/>
              <a:defRPr sz="1500" b="0" i="0">
                <a:latin typeface="R Frutiger Roman"/>
                <a:cs typeface="R Frutiger Roman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8" name="Inhaltsplatzhalter 3"/>
          <p:cNvSpPr>
            <a:spLocks noGrp="1" noChangeAspect="1"/>
          </p:cNvSpPr>
          <p:nvPr>
            <p:ph sz="half" idx="23" hasCustomPrompt="1"/>
          </p:nvPr>
        </p:nvSpPr>
        <p:spPr>
          <a:xfrm>
            <a:off x="731996" y="3724609"/>
            <a:ext cx="2664000" cy="36261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Tx/>
              <a:buNone/>
              <a:defRPr sz="1500" b="0" i="0">
                <a:latin typeface="R Frutiger Roman"/>
                <a:cs typeface="R Frutiger Roman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729000" y="1389041"/>
            <a:ext cx="5400000" cy="35085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lnSpc>
                <a:spcPct val="100000"/>
              </a:lnSpc>
              <a:defRPr sz="2000" b="0" i="0">
                <a:ln>
                  <a:noFill/>
                </a:ln>
                <a:latin typeface="B Frutiger Bold"/>
                <a:cs typeface="B Frutiger Bold"/>
              </a:defRPr>
            </a:lvl1pPr>
          </a:lstStyle>
          <a:p>
            <a:r>
              <a:rPr lang="de-CH" dirty="0"/>
              <a:t>Hier kommt Ihr Titel</a:t>
            </a:r>
            <a:endParaRPr lang="de-DE" dirty="0"/>
          </a:p>
        </p:txBody>
      </p:sp>
      <p:pic>
        <p:nvPicPr>
          <p:cNvPr id="8" name="Bild 7" descr="Stimmungsbild_narimpex_klein.jpg"/>
          <p:cNvPicPr>
            <a:picLocks noChangeAspect="1"/>
          </p:cNvPicPr>
          <p:nvPr userDrawn="1"/>
        </p:nvPicPr>
        <p:blipFill>
          <a:blip r:embed="rId2"/>
          <a:srcRect t="20014"/>
          <a:stretch>
            <a:fillRect/>
          </a:stretch>
        </p:blipFill>
        <p:spPr>
          <a:xfrm>
            <a:off x="549000" y="0"/>
            <a:ext cx="5760000" cy="12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3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 nectaf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Stimmungsbild_leer_Nectaflor_3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r="24011"/>
          <a:stretch/>
        </p:blipFill>
        <p:spPr>
          <a:xfrm>
            <a:off x="551039" y="0"/>
            <a:ext cx="5755923" cy="900000"/>
          </a:xfrm>
          <a:prstGeom prst="rect">
            <a:avLst/>
          </a:prstGeom>
        </p:spPr>
      </p:pic>
      <p:sp>
        <p:nvSpPr>
          <p:cNvPr id="3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729000" y="1866901"/>
            <a:ext cx="5400000" cy="583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Tx/>
              <a:buNone/>
              <a:defRPr sz="1600" b="0" i="0">
                <a:latin typeface="R Frutiger Roman"/>
                <a:cs typeface="R Frutiger Roman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729000" y="1389041"/>
            <a:ext cx="5400000" cy="35085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lnSpc>
                <a:spcPct val="100000"/>
              </a:lnSpc>
              <a:defRPr sz="2000" b="0" i="0">
                <a:ln>
                  <a:noFill/>
                </a:ln>
                <a:latin typeface="B Frutiger Bold"/>
                <a:cs typeface="B Frutiger Bold"/>
              </a:defRPr>
            </a:lvl1pPr>
          </a:lstStyle>
          <a:p>
            <a:r>
              <a:rPr lang="de-CH" dirty="0"/>
              <a:t>Hier kommt Ihr Titel</a:t>
            </a:r>
            <a:endParaRPr lang="de-DE" dirty="0"/>
          </a:p>
        </p:txBody>
      </p:sp>
      <p:pic>
        <p:nvPicPr>
          <p:cNvPr id="8" name="Bild 7" descr="logo_nectaflor_rgb_d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3000" y="240990"/>
            <a:ext cx="792000" cy="44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4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Bild 1x Text nectaf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29000" y="1389041"/>
            <a:ext cx="5400000" cy="35085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lnSpc>
                <a:spcPct val="100000"/>
              </a:lnSpc>
              <a:defRPr sz="2000" b="0" i="0">
                <a:ln>
                  <a:noFill/>
                </a:ln>
                <a:latin typeface="B Frutiger Bold"/>
                <a:cs typeface="B Frutiger Bold"/>
              </a:defRPr>
            </a:lvl1pPr>
          </a:lstStyle>
          <a:p>
            <a:r>
              <a:rPr lang="de-CH" dirty="0"/>
              <a:t>Hier kommt Ihr Titel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729000" y="1819794"/>
            <a:ext cx="5400000" cy="262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Tx/>
              <a:buNone/>
              <a:defRPr sz="1600" b="0" i="0">
                <a:latin typeface="R Frutiger Roman"/>
                <a:cs typeface="R Frutiger Roman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12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729000" y="4502655"/>
            <a:ext cx="5400000" cy="360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Tx/>
              <a:buNone/>
              <a:defRPr sz="1600" b="0" i="0">
                <a:latin typeface="R Frutiger Roman"/>
                <a:cs typeface="R Frutiger Roman"/>
              </a:defRPr>
            </a:lvl1pPr>
          </a:lstStyle>
          <a:p>
            <a:r>
              <a:rPr lang="de-DE" dirty="0"/>
              <a:t>Bild</a:t>
            </a:r>
          </a:p>
        </p:txBody>
      </p:sp>
      <p:pic>
        <p:nvPicPr>
          <p:cNvPr id="6" name="Bild 5" descr="Stimmungsbild_leer_Nectaflor_3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r="24011"/>
          <a:stretch/>
        </p:blipFill>
        <p:spPr>
          <a:xfrm>
            <a:off x="551039" y="0"/>
            <a:ext cx="5755923" cy="900000"/>
          </a:xfrm>
          <a:prstGeom prst="rect">
            <a:avLst/>
          </a:prstGeom>
        </p:spPr>
      </p:pic>
      <p:pic>
        <p:nvPicPr>
          <p:cNvPr id="9" name="Bild 8" descr="logo_nectaflor_rgb_d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3000" y="240990"/>
            <a:ext cx="792000" cy="44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4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Bild 1x Text nectaf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3"/>
          <p:cNvSpPr>
            <a:spLocks noGrp="1" noChangeAspect="1"/>
          </p:cNvSpPr>
          <p:nvPr>
            <p:ph sz="half" idx="17" hasCustomPrompt="1"/>
          </p:nvPr>
        </p:nvSpPr>
        <p:spPr>
          <a:xfrm>
            <a:off x="3465000" y="1866901"/>
            <a:ext cx="2664000" cy="5483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Tx/>
              <a:buNone/>
              <a:defRPr sz="1500" b="0" i="0">
                <a:latin typeface="R Frutiger Roman"/>
                <a:cs typeface="R Frutiger Roman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7" name="Inhaltsplatzhalter 3"/>
          <p:cNvSpPr>
            <a:spLocks noGrp="1" noChangeAspect="1"/>
          </p:cNvSpPr>
          <p:nvPr>
            <p:ph sz="half" idx="19" hasCustomPrompt="1"/>
          </p:nvPr>
        </p:nvSpPr>
        <p:spPr>
          <a:xfrm>
            <a:off x="731996" y="1866901"/>
            <a:ext cx="2664000" cy="1776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Tx/>
              <a:buNone/>
              <a:defRPr sz="1500" b="0" i="0">
                <a:latin typeface="R Frutiger Roman"/>
                <a:cs typeface="R Frutiger Roman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8" name="Inhaltsplatzhalter 3"/>
          <p:cNvSpPr>
            <a:spLocks noGrp="1" noChangeAspect="1"/>
          </p:cNvSpPr>
          <p:nvPr>
            <p:ph sz="half" idx="23" hasCustomPrompt="1"/>
          </p:nvPr>
        </p:nvSpPr>
        <p:spPr>
          <a:xfrm>
            <a:off x="731996" y="3724609"/>
            <a:ext cx="2664000" cy="36261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Tx/>
              <a:buNone/>
              <a:defRPr sz="1500" b="0" i="0">
                <a:latin typeface="R Frutiger Roman"/>
                <a:cs typeface="R Frutiger Roman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729000" y="1389041"/>
            <a:ext cx="5400000" cy="35085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lnSpc>
                <a:spcPct val="100000"/>
              </a:lnSpc>
              <a:defRPr sz="2000" b="0" i="0">
                <a:ln>
                  <a:noFill/>
                </a:ln>
                <a:latin typeface="B Frutiger Bold"/>
                <a:cs typeface="B Frutiger Bold"/>
              </a:defRPr>
            </a:lvl1pPr>
          </a:lstStyle>
          <a:p>
            <a:r>
              <a:rPr lang="de-CH" dirty="0"/>
              <a:t>Hier kommt Ihr Titel</a:t>
            </a:r>
            <a:endParaRPr lang="de-DE" dirty="0"/>
          </a:p>
        </p:txBody>
      </p:sp>
      <p:pic>
        <p:nvPicPr>
          <p:cNvPr id="8" name="Bild 7" descr="Stimmungsbild_leer_Nectaflor_3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r="24011"/>
          <a:stretch/>
        </p:blipFill>
        <p:spPr>
          <a:xfrm>
            <a:off x="551039" y="0"/>
            <a:ext cx="5755923" cy="900000"/>
          </a:xfrm>
          <a:prstGeom prst="rect">
            <a:avLst/>
          </a:prstGeom>
        </p:spPr>
      </p:pic>
      <p:pic>
        <p:nvPicPr>
          <p:cNvPr id="10" name="Bild 9" descr="logo_nectaflor_rgb_d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3000" y="240990"/>
            <a:ext cx="792000" cy="44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1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-Titel 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timmungsbild_leer_Swissalpineherbes_kle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6" y="0"/>
            <a:ext cx="5746788" cy="155725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18602" y="8475134"/>
            <a:ext cx="1600200" cy="486833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latin typeface="Frutiger LT Com 45 Light"/>
                <a:cs typeface="Frutiger LT Com 45 Light"/>
              </a:defRPr>
            </a:lvl1pPr>
          </a:lstStyle>
          <a:p>
            <a:fld id="{27CA4193-83F4-1E43-8132-3200C07F75CD}" type="datetime1">
              <a:rPr lang="de-DE" smtClean="0"/>
              <a:pPr/>
              <a:t>22.04.2025</a:t>
            </a:fld>
            <a:endParaRPr lang="de-DE" dirty="0"/>
          </a:p>
        </p:txBody>
      </p:sp>
      <p:pic>
        <p:nvPicPr>
          <p:cNvPr id="9" name="Bild 8" descr="SAH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000" y="530192"/>
            <a:ext cx="900000" cy="1027059"/>
          </a:xfrm>
          <a:prstGeom prst="rect">
            <a:avLst/>
          </a:prstGeom>
        </p:spPr>
      </p:pic>
      <p:sp>
        <p:nvSpPr>
          <p:cNvPr id="10" name="Titel 5"/>
          <p:cNvSpPr>
            <a:spLocks noGrp="1"/>
          </p:cNvSpPr>
          <p:nvPr userDrawn="1">
            <p:ph type="title" hasCustomPrompt="1"/>
          </p:nvPr>
        </p:nvSpPr>
        <p:spPr>
          <a:xfrm>
            <a:off x="549000" y="2707667"/>
            <a:ext cx="5760000" cy="880534"/>
          </a:xfrm>
          <a:prstGeom prst="rect">
            <a:avLst/>
          </a:prstGeom>
        </p:spPr>
        <p:txBody>
          <a:bodyPr/>
          <a:lstStyle>
            <a:lvl1pPr>
              <a:defRPr sz="3600" b="0" i="0">
                <a:latin typeface="B Frutiger Bold"/>
                <a:cs typeface="B Frutiger Bold"/>
              </a:defRPr>
            </a:lvl1pPr>
          </a:lstStyle>
          <a:p>
            <a:r>
              <a:rPr lang="de-DE" dirty="0"/>
              <a:t>Kapitel-Titel</a:t>
            </a:r>
          </a:p>
        </p:txBody>
      </p:sp>
      <p:sp>
        <p:nvSpPr>
          <p:cNvPr id="11" name="Inhaltsplatzhalter 6"/>
          <p:cNvSpPr>
            <a:spLocks noGrp="1"/>
          </p:cNvSpPr>
          <p:nvPr userDrawn="1">
            <p:ph sz="half" idx="13" hasCustomPrompt="1"/>
          </p:nvPr>
        </p:nvSpPr>
        <p:spPr>
          <a:xfrm>
            <a:off x="549000" y="3657600"/>
            <a:ext cx="5760000" cy="972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0" i="0">
                <a:latin typeface="B Frutiger Bold"/>
                <a:cs typeface="B Frutiger Bold"/>
              </a:defRPr>
            </a:lvl1pPr>
          </a:lstStyle>
          <a:p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79874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P_Hintergrund_Hoch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88" y="0"/>
            <a:ext cx="6843425" cy="9192357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49000" y="0"/>
            <a:ext cx="5760000" cy="82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oliennummernplatzhalter 5"/>
          <p:cNvSpPr txBox="1">
            <a:spLocks/>
          </p:cNvSpPr>
          <p:nvPr/>
        </p:nvSpPr>
        <p:spPr>
          <a:xfrm>
            <a:off x="4440124" y="8506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rgbClr val="000000"/>
                </a:solidFill>
                <a:latin typeface="L Frutiger Light"/>
                <a:cs typeface="L Frutiger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9FA07C-95F2-DD4A-B9B5-F54909944B12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LT Com 45 Light"/>
                <a:ea typeface="+mn-ea"/>
                <a:cs typeface="Frutiger LT Com 45 Ligh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Com 45 Light"/>
              <a:ea typeface="+mn-ea"/>
              <a:cs typeface="Frutiger LT Com 45 Light"/>
            </a:endParaRPr>
          </a:p>
        </p:txBody>
      </p:sp>
      <p:pic>
        <p:nvPicPr>
          <p:cNvPr id="7" name="Bild 6" descr="narimpex_logo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9000" y="8573363"/>
            <a:ext cx="864000" cy="3259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D51E7-8E18-449C-A795-F5C2348B2D1F}" type="datetimeFigureOut">
              <a:rPr lang="de-CH" smtClean="0"/>
              <a:t>22.04.2025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2484E-F33D-42B7-98FC-220A2BA293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788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antoni-reto@narimpex.c" TargetMode="External"/><Relationship Id="rId2" Type="http://schemas.openxmlformats.org/officeDocument/2006/relationships/hyperlink" Target="mailto:ebeyeler@narimpex.c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Avril </a:t>
            </a:r>
            <a:r>
              <a:rPr lang="de-DE" smtClean="0"/>
              <a:t>2025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8702" y="1382575"/>
            <a:ext cx="5760000" cy="607033"/>
          </a:xfrm>
        </p:spPr>
        <p:txBody>
          <a:bodyPr/>
          <a:lstStyle/>
          <a:p>
            <a:r>
              <a:rPr lang="de-CH" sz="2400" dirty="0"/>
              <a:t>Fiche </a:t>
            </a:r>
            <a:r>
              <a:rPr lang="de-CH" sz="2400" dirty="0" err="1"/>
              <a:t>d’information</a:t>
            </a:r>
            <a:r>
              <a:rPr lang="de-CH" sz="2400" dirty="0"/>
              <a:t> </a:t>
            </a:r>
            <a:r>
              <a:rPr lang="de-CH" sz="2400" dirty="0" err="1"/>
              <a:t>pour</a:t>
            </a:r>
            <a:r>
              <a:rPr lang="de-CH" sz="2400" dirty="0"/>
              <a:t> les </a:t>
            </a:r>
            <a:r>
              <a:rPr lang="de-CH" sz="2400" dirty="0" err="1"/>
              <a:t>apiculteurs</a:t>
            </a:r>
            <a:endParaRPr lang="de-CH" sz="2400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859619561"/>
              </p:ext>
            </p:extLst>
          </p:nvPr>
        </p:nvGraphicFramePr>
        <p:xfrm>
          <a:off x="539250" y="2283854"/>
          <a:ext cx="5759452" cy="4489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863">
                  <a:extLst>
                    <a:ext uri="{9D8B030D-6E8A-4147-A177-3AD203B41FA5}">
                      <a16:colId xmlns:a16="http://schemas.microsoft.com/office/drawing/2014/main" val="550813450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48044512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3338681331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117742981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l"/>
                      <a:r>
                        <a:rPr lang="de-CH" sz="1200" dirty="0" err="1">
                          <a:solidFill>
                            <a:schemeClr val="tx1"/>
                          </a:solidFill>
                        </a:rPr>
                        <a:t>Informations</a:t>
                      </a:r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dirty="0" err="1">
                          <a:solidFill>
                            <a:schemeClr val="tx1"/>
                          </a:solidFill>
                        </a:rPr>
                        <a:t>générales</a:t>
                      </a:r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002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CH" sz="1200" dirty="0" err="1">
                          <a:solidFill>
                            <a:schemeClr val="tx1"/>
                          </a:solidFill>
                        </a:rPr>
                        <a:t>Annonces</a:t>
                      </a:r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de-CH" sz="1200" dirty="0" err="1">
                          <a:solidFill>
                            <a:schemeClr val="tx1"/>
                          </a:solidFill>
                        </a:rPr>
                        <a:t>livraison</a:t>
                      </a:r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de-CH" sz="1200" dirty="0" err="1">
                          <a:solidFill>
                            <a:schemeClr val="tx1"/>
                          </a:solidFill>
                        </a:rPr>
                        <a:t>Veuillez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nous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envoyer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les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annonces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avec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les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quantités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estimées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le plus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rapidement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possible</a:t>
                      </a:r>
                      <a:r>
                        <a:rPr lang="de-CH" sz="1200" baseline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Cette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année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nous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accepterons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toutes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quantités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miel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même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si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elles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dépassent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vos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estimations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738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 err="1">
                          <a:solidFill>
                            <a:schemeClr val="tx1"/>
                          </a:solidFill>
                        </a:rPr>
                        <a:t>Miel</a:t>
                      </a:r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dirty="0" err="1">
                          <a:solidFill>
                            <a:schemeClr val="tx1"/>
                          </a:solidFill>
                        </a:rPr>
                        <a:t>contrôlé</a:t>
                      </a:r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Les </a:t>
                      </a:r>
                      <a:r>
                        <a:rPr lang="de-CH" sz="1200" dirty="0" err="1">
                          <a:solidFill>
                            <a:schemeClr val="tx1"/>
                          </a:solidFill>
                        </a:rPr>
                        <a:t>apiculteurs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labelisés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joindront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une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copie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leur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certificat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et les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autres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nous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remettront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une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copie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de la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fiche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de-CH" sz="1200" baseline="0" dirty="0" err="1">
                          <a:solidFill>
                            <a:schemeClr val="tx1"/>
                          </a:solidFill>
                        </a:rPr>
                        <a:t>contrôle</a:t>
                      </a:r>
                      <a:r>
                        <a:rPr lang="de-CH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982794"/>
                  </a:ext>
                </a:extLst>
              </a:tr>
              <a:tr h="364913">
                <a:tc>
                  <a:txBody>
                    <a:bodyPr/>
                    <a:lstStyle/>
                    <a:p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340327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de-CH" sz="12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Veuillez</a:t>
                      </a:r>
                      <a:r>
                        <a:rPr lang="de-CH" sz="12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prendre</a:t>
                      </a:r>
                      <a:r>
                        <a:rPr lang="de-CH" sz="12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</a:t>
                      </a:r>
                      <a:r>
                        <a:rPr lang="de-CH" sz="12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de-CH" sz="12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points</a:t>
                      </a:r>
                      <a:r>
                        <a:rPr lang="de-CH" sz="12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suivants</a:t>
                      </a:r>
                      <a:r>
                        <a:rPr lang="de-CH" sz="12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203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noProof="0" dirty="0" err="1">
                          <a:solidFill>
                            <a:schemeClr val="tx1"/>
                          </a:solidFill>
                        </a:rPr>
                        <a:t>Quantités</a:t>
                      </a:r>
                      <a:endParaRPr lang="de-CH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livraisons</a:t>
                      </a:r>
                      <a:r>
                        <a:rPr lang="de-CH" sz="12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kern="1200" baseline="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effectuées</a:t>
                      </a:r>
                      <a:r>
                        <a:rPr lang="de-CH" sz="12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kern="1200" baseline="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directement</a:t>
                      </a:r>
                      <a:r>
                        <a:rPr lang="de-CH" sz="12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Narimpex, la </a:t>
                      </a:r>
                      <a:r>
                        <a:rPr lang="de-CH" sz="1200" kern="1200" baseline="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quantité</a:t>
                      </a:r>
                      <a:r>
                        <a:rPr lang="de-CH" sz="12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minimale </a:t>
                      </a:r>
                      <a:r>
                        <a:rPr lang="de-CH" sz="1200" kern="1200" baseline="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de-CH" sz="12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100 kg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de-CH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27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noProof="0" dirty="0" err="1">
                          <a:solidFill>
                            <a:schemeClr val="tx1"/>
                          </a:solidFill>
                        </a:rPr>
                        <a:t>Bidons</a:t>
                      </a:r>
                      <a:r>
                        <a:rPr lang="de-CH" sz="1200" noProof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de-CH" sz="1200" noProof="0" dirty="0" err="1">
                          <a:solidFill>
                            <a:schemeClr val="tx1"/>
                          </a:solidFill>
                        </a:rPr>
                        <a:t>fûts</a:t>
                      </a:r>
                      <a:r>
                        <a:rPr lang="de-CH" sz="1200" noProof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Ils 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sont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disposition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gratuitement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Les 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livraisons</a:t>
                      </a:r>
                      <a:r>
                        <a:rPr lang="de-CH" sz="12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kern="1200" baseline="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seront</a:t>
                      </a:r>
                      <a:r>
                        <a:rPr lang="de-CH" sz="12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kern="1200" baseline="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acceptées</a:t>
                      </a:r>
                      <a:r>
                        <a:rPr lang="de-CH" sz="12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kern="1200" baseline="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uniquement</a:t>
                      </a:r>
                      <a:r>
                        <a:rPr lang="de-CH" sz="12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kern="1200" baseline="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</a:t>
                      </a:r>
                      <a:r>
                        <a:rPr lang="de-CH" sz="12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nos </a:t>
                      </a:r>
                      <a:r>
                        <a:rPr lang="de-CH" sz="1200" kern="1200" baseline="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conditionnements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.Les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bidons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 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nous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seront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rendus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seront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facturés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 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prix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revient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CHF 8.50/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pce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vous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livrez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miel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fûts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veuillez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lire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atttentivement</a:t>
                      </a:r>
                      <a:r>
                        <a:rPr lang="de-CH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</a:t>
                      </a:r>
                      <a:r>
                        <a:rPr lang="de-CH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instructions</a:t>
                      </a:r>
                      <a:r>
                        <a:rPr lang="de-CH" sz="12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de-CH" sz="1200" kern="1200" baseline="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remplissage</a:t>
                      </a:r>
                      <a:r>
                        <a:rPr lang="de-CH" sz="12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kern="1200" baseline="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annexées</a:t>
                      </a:r>
                      <a:r>
                        <a:rPr lang="de-CH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Les </a:t>
                      </a:r>
                      <a:r>
                        <a:rPr lang="de-CH" sz="12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conditionnements</a:t>
                      </a:r>
                      <a:r>
                        <a:rPr lang="de-CH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doivent</a:t>
                      </a:r>
                      <a:r>
                        <a:rPr lang="de-CH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être</a:t>
                      </a:r>
                      <a:r>
                        <a:rPr lang="de-CH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complètement</a:t>
                      </a:r>
                      <a:r>
                        <a:rPr lang="de-CH" sz="1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kern="1200" baseline="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remplis</a:t>
                      </a:r>
                      <a:r>
                        <a:rPr lang="de-CH" sz="1200" kern="1200" baseline="0" noProof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de-CH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938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b="0" noProof="0" dirty="0">
                          <a:solidFill>
                            <a:schemeClr val="tx1"/>
                          </a:solidFill>
                        </a:rPr>
                        <a:t>Service </a:t>
                      </a:r>
                      <a:r>
                        <a:rPr lang="de-CH" sz="1200" b="0" noProof="0" dirty="0" err="1">
                          <a:solidFill>
                            <a:schemeClr val="tx1"/>
                          </a:solidFill>
                        </a:rPr>
                        <a:t>d’enlèvement</a:t>
                      </a:r>
                      <a:endParaRPr lang="de-CH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de-CH" sz="1200" b="0" baseline="0" noProof="0" dirty="0">
                          <a:solidFill>
                            <a:schemeClr val="tx1"/>
                          </a:solidFill>
                        </a:rPr>
                        <a:t>Nous </a:t>
                      </a:r>
                      <a:r>
                        <a:rPr lang="de-CH" sz="1200" b="0" baseline="0" noProof="0" dirty="0" err="1">
                          <a:solidFill>
                            <a:schemeClr val="tx1"/>
                          </a:solidFill>
                        </a:rPr>
                        <a:t>offrons</a:t>
                      </a:r>
                      <a:r>
                        <a:rPr lang="de-CH" sz="1200" b="0" baseline="0" noProof="0" dirty="0">
                          <a:solidFill>
                            <a:schemeClr val="tx1"/>
                          </a:solidFill>
                        </a:rPr>
                        <a:t> la </a:t>
                      </a:r>
                      <a:r>
                        <a:rPr lang="de-CH" sz="1200" b="0" baseline="0" noProof="0" dirty="0" err="1">
                          <a:solidFill>
                            <a:schemeClr val="tx1"/>
                          </a:solidFill>
                        </a:rPr>
                        <a:t>possibilité</a:t>
                      </a:r>
                      <a:r>
                        <a:rPr lang="de-CH" sz="1200" b="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="0" baseline="0" noProof="0" dirty="0" err="1">
                          <a:solidFill>
                            <a:schemeClr val="tx1"/>
                          </a:solidFill>
                        </a:rPr>
                        <a:t>d’enlever</a:t>
                      </a:r>
                      <a:r>
                        <a:rPr lang="de-CH" sz="1200" b="0" baseline="0" noProof="0" dirty="0">
                          <a:solidFill>
                            <a:schemeClr val="tx1"/>
                          </a:solidFill>
                        </a:rPr>
                        <a:t> le </a:t>
                      </a:r>
                      <a:r>
                        <a:rPr lang="de-CH" sz="1200" b="0" baseline="0" noProof="0" dirty="0" err="1">
                          <a:solidFill>
                            <a:schemeClr val="tx1"/>
                          </a:solidFill>
                        </a:rPr>
                        <a:t>miel</a:t>
                      </a:r>
                      <a:r>
                        <a:rPr lang="de-CH" sz="1200" b="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="0" baseline="0" noProof="0" dirty="0" err="1">
                          <a:solidFill>
                            <a:schemeClr val="tx1"/>
                          </a:solidFill>
                        </a:rPr>
                        <a:t>chez</a:t>
                      </a:r>
                      <a:r>
                        <a:rPr lang="de-CH" sz="1200" b="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="0" baseline="0" noProof="0" dirty="0" err="1">
                          <a:solidFill>
                            <a:schemeClr val="tx1"/>
                          </a:solidFill>
                        </a:rPr>
                        <a:t>vous</a:t>
                      </a:r>
                      <a:r>
                        <a:rPr lang="de-CH" sz="1200" b="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="0" baseline="0" noProof="0" dirty="0" err="1">
                          <a:solidFill>
                            <a:schemeClr val="tx1"/>
                          </a:solidFill>
                        </a:rPr>
                        <a:t>moyennant</a:t>
                      </a:r>
                      <a:r>
                        <a:rPr lang="de-CH" sz="1200" b="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="0" baseline="0" noProof="0" dirty="0" err="1">
                          <a:solidFill>
                            <a:schemeClr val="tx1"/>
                          </a:solidFill>
                        </a:rPr>
                        <a:t>une</a:t>
                      </a:r>
                      <a:r>
                        <a:rPr lang="de-CH" sz="1200" b="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="0" baseline="0" noProof="0" dirty="0" err="1">
                          <a:solidFill>
                            <a:schemeClr val="tx1"/>
                          </a:solidFill>
                        </a:rPr>
                        <a:t>réduction</a:t>
                      </a:r>
                      <a:r>
                        <a:rPr lang="de-CH" sz="1200" b="0" baseline="0" noProof="0" dirty="0">
                          <a:solidFill>
                            <a:schemeClr val="tx1"/>
                          </a:solidFill>
                        </a:rPr>
                        <a:t> du </a:t>
                      </a:r>
                      <a:r>
                        <a:rPr lang="de-CH" sz="1200" b="0" baseline="0" noProof="0" dirty="0" err="1">
                          <a:solidFill>
                            <a:schemeClr val="tx1"/>
                          </a:solidFill>
                        </a:rPr>
                        <a:t>prix</a:t>
                      </a:r>
                      <a:r>
                        <a:rPr lang="de-CH" sz="1200" b="0" baseline="0" noProof="0" dirty="0">
                          <a:solidFill>
                            <a:schemeClr val="tx1"/>
                          </a:solidFill>
                        </a:rPr>
                        <a:t> de CHF 0.50/kg.</a:t>
                      </a:r>
                      <a:endParaRPr lang="de-CH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637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57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18602" y="8475134"/>
            <a:ext cx="1600200" cy="591045"/>
          </a:xfrm>
        </p:spPr>
        <p:txBody>
          <a:bodyPr/>
          <a:lstStyle/>
          <a:p>
            <a:r>
              <a:rPr lang="de-DE" dirty="0"/>
              <a:t>Avril </a:t>
            </a:r>
            <a:r>
              <a:rPr lang="de-DE" dirty="0" smtClean="0"/>
              <a:t>2025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547660011"/>
              </p:ext>
            </p:extLst>
          </p:nvPr>
        </p:nvGraphicFramePr>
        <p:xfrm>
          <a:off x="713771" y="1398425"/>
          <a:ext cx="5736312" cy="709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218">
                  <a:extLst>
                    <a:ext uri="{9D8B030D-6E8A-4147-A177-3AD203B41FA5}">
                      <a16:colId xmlns:a16="http://schemas.microsoft.com/office/drawing/2014/main" val="550813450"/>
                    </a:ext>
                  </a:extLst>
                </a:gridCol>
                <a:gridCol w="1440643">
                  <a:extLst>
                    <a:ext uri="{9D8B030D-6E8A-4147-A177-3AD203B41FA5}">
                      <a16:colId xmlns:a16="http://schemas.microsoft.com/office/drawing/2014/main" val="2048044512"/>
                    </a:ext>
                  </a:extLst>
                </a:gridCol>
                <a:gridCol w="1317319">
                  <a:extLst>
                    <a:ext uri="{9D8B030D-6E8A-4147-A177-3AD203B41FA5}">
                      <a16:colId xmlns:a16="http://schemas.microsoft.com/office/drawing/2014/main" val="1239615581"/>
                    </a:ext>
                  </a:extLst>
                </a:gridCol>
                <a:gridCol w="880148">
                  <a:extLst>
                    <a:ext uri="{9D8B030D-6E8A-4147-A177-3AD203B41FA5}">
                      <a16:colId xmlns:a16="http://schemas.microsoft.com/office/drawing/2014/main" val="24204068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03477433"/>
                    </a:ext>
                  </a:extLst>
                </a:gridCol>
                <a:gridCol w="478704">
                  <a:extLst>
                    <a:ext uri="{9D8B030D-6E8A-4147-A177-3AD203B41FA5}">
                      <a16:colId xmlns:a16="http://schemas.microsoft.com/office/drawing/2014/main" val="1334044412"/>
                    </a:ext>
                  </a:extLst>
                </a:gridCol>
              </a:tblGrid>
              <a:tr h="683104">
                <a:tc>
                  <a:txBody>
                    <a:bodyPr/>
                    <a:lstStyle/>
                    <a:p>
                      <a:r>
                        <a:rPr lang="de-CH" sz="1200" b="0" noProof="0" dirty="0">
                          <a:solidFill>
                            <a:schemeClr val="tx1"/>
                          </a:solidFill>
                        </a:rPr>
                        <a:t>Avis de </a:t>
                      </a:r>
                      <a:r>
                        <a:rPr lang="de-CH" sz="1200" b="0" noProof="0" dirty="0" err="1">
                          <a:solidFill>
                            <a:schemeClr val="tx1"/>
                          </a:solidFill>
                        </a:rPr>
                        <a:t>livraison</a:t>
                      </a:r>
                      <a:endParaRPr lang="de-CH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r>
                        <a:rPr lang="de-CH" sz="1200" b="0" noProof="0" dirty="0">
                          <a:solidFill>
                            <a:schemeClr val="tx1"/>
                          </a:solidFill>
                        </a:rPr>
                        <a:t>Les </a:t>
                      </a:r>
                      <a:r>
                        <a:rPr lang="de-CH" sz="1200" b="0" noProof="0" dirty="0" err="1">
                          <a:solidFill>
                            <a:schemeClr val="tx1"/>
                          </a:solidFill>
                        </a:rPr>
                        <a:t>livraisons</a:t>
                      </a:r>
                      <a:r>
                        <a:rPr lang="de-CH" sz="1200" b="0" baseline="0" noProof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de-CH" sz="1200" b="0" baseline="0" noProof="0" dirty="0" err="1">
                          <a:solidFill>
                            <a:schemeClr val="tx1"/>
                          </a:solidFill>
                        </a:rPr>
                        <a:t>miel</a:t>
                      </a:r>
                      <a:r>
                        <a:rPr lang="de-CH" sz="1200" b="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="0" baseline="0" noProof="0" dirty="0" err="1">
                          <a:solidFill>
                            <a:schemeClr val="tx1"/>
                          </a:solidFill>
                        </a:rPr>
                        <a:t>doivent</a:t>
                      </a:r>
                      <a:r>
                        <a:rPr lang="de-CH" sz="1200" b="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="0" baseline="0" noProof="0" dirty="0" err="1">
                          <a:solidFill>
                            <a:schemeClr val="tx1"/>
                          </a:solidFill>
                        </a:rPr>
                        <a:t>être</a:t>
                      </a:r>
                      <a:r>
                        <a:rPr lang="de-CH" sz="1200" b="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="0" baseline="0" noProof="0" dirty="0" err="1">
                          <a:solidFill>
                            <a:schemeClr val="tx1"/>
                          </a:solidFill>
                        </a:rPr>
                        <a:t>communiquées</a:t>
                      </a:r>
                      <a:r>
                        <a:rPr lang="de-CH" sz="1200" b="0" baseline="0" noProof="0" dirty="0">
                          <a:solidFill>
                            <a:schemeClr val="tx1"/>
                          </a:solidFill>
                        </a:rPr>
                        <a:t> au  </a:t>
                      </a:r>
                      <a:r>
                        <a:rPr lang="de-CH" sz="1200" b="0" baseline="0" noProof="0" dirty="0" err="1">
                          <a:solidFill>
                            <a:schemeClr val="tx1"/>
                          </a:solidFill>
                        </a:rPr>
                        <a:t>moins</a:t>
                      </a:r>
                      <a:r>
                        <a:rPr lang="de-CH" sz="1200" b="0" baseline="0" noProof="0" dirty="0">
                          <a:solidFill>
                            <a:schemeClr val="tx1"/>
                          </a:solidFill>
                        </a:rPr>
                        <a:t> 3 </a:t>
                      </a:r>
                      <a:r>
                        <a:rPr lang="de-CH" sz="1200" b="0" baseline="0" noProof="0" dirty="0" err="1">
                          <a:solidFill>
                            <a:schemeClr val="tx1"/>
                          </a:solidFill>
                        </a:rPr>
                        <a:t>jours</a:t>
                      </a:r>
                      <a:r>
                        <a:rPr lang="de-CH" sz="1200" b="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="0" baseline="0" noProof="0" dirty="0" err="1">
                          <a:solidFill>
                            <a:schemeClr val="tx1"/>
                          </a:solidFill>
                        </a:rPr>
                        <a:t>ouvrables</a:t>
                      </a:r>
                      <a:r>
                        <a:rPr lang="de-CH" sz="1200" b="0" baseline="0" noProof="0" dirty="0">
                          <a:solidFill>
                            <a:schemeClr val="tx1"/>
                          </a:solidFill>
                        </a:rPr>
                        <a:t> à </a:t>
                      </a:r>
                      <a:r>
                        <a:rPr lang="de-CH" sz="1200" b="0" baseline="0" noProof="0" dirty="0" err="1" smtClean="0">
                          <a:solidFill>
                            <a:schemeClr val="tx1"/>
                          </a:solidFill>
                        </a:rPr>
                        <a:t>l’avance</a:t>
                      </a:r>
                      <a:r>
                        <a:rPr lang="de-CH" sz="1200" b="0" baseline="0" noProof="0" dirty="0" smtClean="0">
                          <a:solidFill>
                            <a:schemeClr val="tx1"/>
                          </a:solidFill>
                        </a:rPr>
                        <a:t>. Nous </a:t>
                      </a:r>
                      <a:r>
                        <a:rPr lang="de-CH" sz="1200" b="0" baseline="0" noProof="0" dirty="0" err="1" smtClean="0">
                          <a:solidFill>
                            <a:schemeClr val="tx1"/>
                          </a:solidFill>
                        </a:rPr>
                        <a:t>sommes</a:t>
                      </a:r>
                      <a:r>
                        <a:rPr lang="de-CH" sz="12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="0" baseline="0" noProof="0" dirty="0" err="1" smtClean="0">
                          <a:solidFill>
                            <a:schemeClr val="tx1"/>
                          </a:solidFill>
                        </a:rPr>
                        <a:t>joignables</a:t>
                      </a:r>
                      <a:r>
                        <a:rPr lang="de-CH" sz="1200" b="0" baseline="0" noProof="0" dirty="0" smtClean="0">
                          <a:solidFill>
                            <a:schemeClr val="tx1"/>
                          </a:solidFill>
                        </a:rPr>
                        <a:t> du </a:t>
                      </a:r>
                      <a:r>
                        <a:rPr lang="de-CH" sz="1200" b="0" baseline="0" noProof="0" dirty="0" err="1" smtClean="0">
                          <a:solidFill>
                            <a:schemeClr val="tx1"/>
                          </a:solidFill>
                        </a:rPr>
                        <a:t>lundi</a:t>
                      </a:r>
                      <a:r>
                        <a:rPr lang="de-CH" sz="1200" b="0" baseline="0" noProof="0" dirty="0" smtClean="0">
                          <a:solidFill>
                            <a:schemeClr val="tx1"/>
                          </a:solidFill>
                        </a:rPr>
                        <a:t> au </a:t>
                      </a:r>
                      <a:r>
                        <a:rPr lang="de-CH" sz="1200" b="0" baseline="0" noProof="0" dirty="0" err="1" smtClean="0">
                          <a:solidFill>
                            <a:schemeClr val="tx1"/>
                          </a:solidFill>
                        </a:rPr>
                        <a:t>vendredi</a:t>
                      </a:r>
                      <a:r>
                        <a:rPr lang="de-CH" sz="1200" b="0" baseline="0" noProof="0" dirty="0" smtClean="0">
                          <a:solidFill>
                            <a:schemeClr val="tx1"/>
                          </a:solidFill>
                        </a:rPr>
                        <a:t>, le </a:t>
                      </a:r>
                      <a:r>
                        <a:rPr lang="de-CH" sz="1200" b="0" baseline="0" noProof="0" dirty="0" err="1" smtClean="0">
                          <a:solidFill>
                            <a:schemeClr val="tx1"/>
                          </a:solidFill>
                        </a:rPr>
                        <a:t>matin</a:t>
                      </a:r>
                      <a:r>
                        <a:rPr lang="de-CH" sz="1200" b="0" baseline="0" noProof="0" dirty="0" smtClean="0">
                          <a:solidFill>
                            <a:schemeClr val="tx1"/>
                          </a:solidFill>
                        </a:rPr>
                        <a:t> de 08:00 – 11:30 et </a:t>
                      </a:r>
                      <a:r>
                        <a:rPr lang="de-CH" sz="1200" b="0" baseline="0" noProof="0" dirty="0" err="1" smtClean="0">
                          <a:solidFill>
                            <a:schemeClr val="tx1"/>
                          </a:solidFill>
                        </a:rPr>
                        <a:t>l’après</a:t>
                      </a:r>
                      <a:r>
                        <a:rPr lang="de-CH" sz="1200" b="0" baseline="0" noProof="0" dirty="0" smtClean="0">
                          <a:solidFill>
                            <a:schemeClr val="tx1"/>
                          </a:solidFill>
                        </a:rPr>
                        <a:t>-midi de 13:30 – 18:00</a:t>
                      </a:r>
                      <a:endParaRPr lang="de-CH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264966"/>
                  </a:ext>
                </a:extLst>
              </a:tr>
              <a:tr h="379502">
                <a:tc>
                  <a:txBody>
                    <a:bodyPr/>
                    <a:lstStyle/>
                    <a:p>
                      <a:endParaRPr lang="de-CH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de-CH" sz="1200" baseline="0" noProof="0" dirty="0" err="1" smtClean="0">
                          <a:solidFill>
                            <a:schemeClr val="tx1"/>
                          </a:solidFill>
                        </a:rPr>
                        <a:t>Vous</a:t>
                      </a:r>
                      <a:r>
                        <a:rPr lang="de-CH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noProof="0" dirty="0" err="1" smtClean="0">
                          <a:solidFill>
                            <a:schemeClr val="tx1"/>
                          </a:solidFill>
                        </a:rPr>
                        <a:t>pouvez</a:t>
                      </a:r>
                      <a:r>
                        <a:rPr lang="de-CH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noProof="0" dirty="0" err="1" smtClean="0">
                          <a:solidFill>
                            <a:schemeClr val="tx1"/>
                          </a:solidFill>
                        </a:rPr>
                        <a:t>nous</a:t>
                      </a:r>
                      <a:r>
                        <a:rPr lang="de-CH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noProof="0" dirty="0" err="1" smtClean="0">
                          <a:solidFill>
                            <a:schemeClr val="tx1"/>
                          </a:solidFill>
                        </a:rPr>
                        <a:t>contacter</a:t>
                      </a:r>
                      <a:r>
                        <a:rPr lang="de-CH" sz="1200" baseline="0" noProof="0" dirty="0" smtClean="0">
                          <a:solidFill>
                            <a:schemeClr val="tx1"/>
                          </a:solidFill>
                        </a:rPr>
                        <a:t> au 078 745 65 52 </a:t>
                      </a:r>
                      <a:r>
                        <a:rPr lang="de-CH" sz="1200" baseline="0" noProof="0" dirty="0" err="1" smtClean="0">
                          <a:solidFill>
                            <a:schemeClr val="tx1"/>
                          </a:solidFill>
                        </a:rPr>
                        <a:t>ou</a:t>
                      </a:r>
                      <a:r>
                        <a:rPr lang="de-CH" sz="1200" baseline="0" noProof="0" dirty="0" smtClean="0">
                          <a:solidFill>
                            <a:schemeClr val="tx1"/>
                          </a:solidFill>
                        </a:rPr>
                        <a:t> par </a:t>
                      </a:r>
                      <a:r>
                        <a:rPr lang="de-CH" sz="1200" baseline="0" noProof="0" dirty="0" err="1" smtClean="0">
                          <a:solidFill>
                            <a:schemeClr val="tx1"/>
                          </a:solidFill>
                        </a:rPr>
                        <a:t>e-mail</a:t>
                      </a:r>
                      <a:r>
                        <a:rPr lang="de-CH" sz="1200" baseline="0" noProof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de-CH" sz="12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27776"/>
                  </a:ext>
                </a:extLst>
              </a:tr>
              <a:tr h="1897510">
                <a:tc>
                  <a:txBody>
                    <a:bodyPr/>
                    <a:lstStyle/>
                    <a:p>
                      <a:endParaRPr lang="de-CH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noProof="0" dirty="0" smtClean="0">
                          <a:solidFill>
                            <a:schemeClr val="tx1"/>
                          </a:solidFill>
                        </a:rPr>
                        <a:t>Evi Beyeler, </a:t>
                      </a:r>
                      <a:r>
                        <a:rPr lang="de-CH" sz="1200" noProof="0" dirty="0" smtClean="0">
                          <a:solidFill>
                            <a:schemeClr val="tx1"/>
                          </a:solidFill>
                          <a:hlinkClick r:id="rId2"/>
                        </a:rPr>
                        <a:t>ebeyeler@narimpex.ch</a:t>
                      </a:r>
                      <a:r>
                        <a:rPr lang="de-CH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de-CH" sz="12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noProof="0" dirty="0" smtClean="0">
                          <a:solidFill>
                            <a:schemeClr val="tx1"/>
                          </a:solidFill>
                        </a:rPr>
                        <a:t>Reto </a:t>
                      </a:r>
                      <a:r>
                        <a:rPr lang="de-CH" sz="1200" noProof="0" dirty="0">
                          <a:solidFill>
                            <a:schemeClr val="tx1"/>
                          </a:solidFill>
                        </a:rPr>
                        <a:t>Fantoni, </a:t>
                      </a:r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fantoni-reto@narimpex.c</a:t>
                      </a:r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                              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aseline="0" noProof="0" dirty="0" smtClean="0">
                          <a:solidFill>
                            <a:schemeClr val="tx1"/>
                          </a:solidFill>
                        </a:rPr>
                        <a:t>Les </a:t>
                      </a:r>
                      <a:r>
                        <a:rPr lang="de-CH" sz="1200" baseline="0" noProof="0" dirty="0" err="1" smtClean="0">
                          <a:solidFill>
                            <a:schemeClr val="tx1"/>
                          </a:solidFill>
                        </a:rPr>
                        <a:t>conditionnements</a:t>
                      </a:r>
                      <a:r>
                        <a:rPr lang="de-CH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noProof="0" dirty="0" err="1" smtClean="0">
                          <a:solidFill>
                            <a:schemeClr val="tx1"/>
                          </a:solidFill>
                        </a:rPr>
                        <a:t>sont</a:t>
                      </a:r>
                      <a:r>
                        <a:rPr lang="de-CH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noProof="0" dirty="0" err="1" smtClean="0">
                          <a:solidFill>
                            <a:schemeClr val="tx1"/>
                          </a:solidFill>
                        </a:rPr>
                        <a:t>pesés</a:t>
                      </a:r>
                      <a:r>
                        <a:rPr lang="de-CH" sz="1200" baseline="0" noProof="0" dirty="0" smtClean="0">
                          <a:solidFill>
                            <a:schemeClr val="tx1"/>
                          </a:solidFill>
                        </a:rPr>
                        <a:t> à </a:t>
                      </a:r>
                      <a:r>
                        <a:rPr lang="de-CH" sz="1200" baseline="0" noProof="0" dirty="0" err="1" smtClean="0">
                          <a:solidFill>
                            <a:schemeClr val="tx1"/>
                          </a:solidFill>
                        </a:rPr>
                        <a:t>leur</a:t>
                      </a:r>
                      <a:r>
                        <a:rPr lang="de-CH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noProof="0" dirty="0" err="1" smtClean="0">
                          <a:solidFill>
                            <a:schemeClr val="tx1"/>
                          </a:solidFill>
                        </a:rPr>
                        <a:t>réception</a:t>
                      </a:r>
                      <a:r>
                        <a:rPr lang="de-CH" sz="1200" baseline="0" noProof="0" dirty="0" smtClean="0">
                          <a:solidFill>
                            <a:schemeClr val="tx1"/>
                          </a:solidFill>
                        </a:rPr>
                        <a:t> et le </a:t>
                      </a:r>
                      <a:r>
                        <a:rPr lang="de-CH" sz="1200" baseline="0" noProof="0" dirty="0" err="1" smtClean="0">
                          <a:solidFill>
                            <a:schemeClr val="tx1"/>
                          </a:solidFill>
                        </a:rPr>
                        <a:t>poids</a:t>
                      </a:r>
                      <a:r>
                        <a:rPr lang="de-CH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noProof="0" dirty="0" err="1" smtClean="0">
                          <a:solidFill>
                            <a:schemeClr val="tx1"/>
                          </a:solidFill>
                        </a:rPr>
                        <a:t>est</a:t>
                      </a:r>
                      <a:r>
                        <a:rPr lang="de-CH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noProof="0" dirty="0" err="1" smtClean="0">
                          <a:solidFill>
                            <a:schemeClr val="tx1"/>
                          </a:solidFill>
                        </a:rPr>
                        <a:t>communiqué</a:t>
                      </a:r>
                      <a:r>
                        <a:rPr lang="de-CH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noProof="0" dirty="0" err="1" smtClean="0">
                          <a:solidFill>
                            <a:schemeClr val="tx1"/>
                          </a:solidFill>
                        </a:rPr>
                        <a:t>directement</a:t>
                      </a:r>
                      <a:r>
                        <a:rPr lang="de-CH" sz="1200" baseline="0" noProof="0" dirty="0" smtClean="0">
                          <a:solidFill>
                            <a:schemeClr val="tx1"/>
                          </a:solidFill>
                        </a:rPr>
                        <a:t> à </a:t>
                      </a:r>
                      <a:r>
                        <a:rPr lang="de-CH" sz="1200" baseline="0" noProof="0" dirty="0" err="1" smtClean="0">
                          <a:solidFill>
                            <a:schemeClr val="tx1"/>
                          </a:solidFill>
                        </a:rPr>
                        <a:t>l’apiculteur</a:t>
                      </a:r>
                      <a:r>
                        <a:rPr lang="de-CH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noProof="0" dirty="0" err="1" smtClean="0">
                          <a:solidFill>
                            <a:schemeClr val="tx1"/>
                          </a:solidFill>
                        </a:rPr>
                        <a:t>pour</a:t>
                      </a:r>
                      <a:r>
                        <a:rPr lang="de-CH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noProof="0" dirty="0" err="1" smtClean="0">
                          <a:solidFill>
                            <a:schemeClr val="tx1"/>
                          </a:solidFill>
                        </a:rPr>
                        <a:t>qu’il</a:t>
                      </a:r>
                      <a:r>
                        <a:rPr lang="de-CH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noProof="0" dirty="0" err="1" smtClean="0">
                          <a:solidFill>
                            <a:schemeClr val="tx1"/>
                          </a:solidFill>
                        </a:rPr>
                        <a:t>puisse</a:t>
                      </a:r>
                      <a:r>
                        <a:rPr lang="de-CH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noProof="0" dirty="0" err="1" smtClean="0">
                          <a:solidFill>
                            <a:schemeClr val="tx1"/>
                          </a:solidFill>
                        </a:rPr>
                        <a:t>rédiger</a:t>
                      </a:r>
                      <a:r>
                        <a:rPr lang="de-CH" sz="1200" baseline="0" noProof="0" dirty="0" smtClean="0">
                          <a:solidFill>
                            <a:schemeClr val="tx1"/>
                          </a:solidFill>
                        </a:rPr>
                        <a:t> la </a:t>
                      </a:r>
                      <a:r>
                        <a:rPr lang="de-CH" sz="1200" baseline="0" noProof="0" dirty="0" err="1" smtClean="0">
                          <a:solidFill>
                            <a:schemeClr val="tx1"/>
                          </a:solidFill>
                        </a:rPr>
                        <a:t>facture</a:t>
                      </a:r>
                      <a:r>
                        <a:rPr lang="de-CH" sz="1200" baseline="0" noProof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656821"/>
                  </a:ext>
                </a:extLst>
              </a:tr>
              <a:tr h="8765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noProof="0" dirty="0" err="1">
                          <a:solidFill>
                            <a:schemeClr val="tx1"/>
                          </a:solidFill>
                        </a:rPr>
                        <a:t>Plages</a:t>
                      </a:r>
                      <a:r>
                        <a:rPr lang="de-CH" sz="1200" noProof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de-CH" sz="1200" noProof="0" dirty="0" err="1">
                          <a:solidFill>
                            <a:schemeClr val="tx1"/>
                          </a:solidFill>
                        </a:rPr>
                        <a:t>livraison</a:t>
                      </a:r>
                      <a:endParaRPr lang="de-CH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r>
                        <a:rPr lang="de-CH" sz="1200" noProof="0" dirty="0">
                          <a:solidFill>
                            <a:schemeClr val="tx1"/>
                          </a:solidFill>
                        </a:rPr>
                        <a:t>Il </a:t>
                      </a:r>
                      <a:r>
                        <a:rPr lang="de-CH" sz="1200" noProof="0" dirty="0" err="1">
                          <a:solidFill>
                            <a:schemeClr val="tx1"/>
                          </a:solidFill>
                        </a:rPr>
                        <a:t>est</a:t>
                      </a:r>
                      <a:r>
                        <a:rPr lang="de-CH" sz="120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noProof="0" dirty="0" err="1">
                          <a:solidFill>
                            <a:schemeClr val="tx1"/>
                          </a:solidFill>
                        </a:rPr>
                        <a:t>important</a:t>
                      </a:r>
                      <a:r>
                        <a:rPr lang="de-CH" sz="1200" baseline="0" noProof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de-CH" sz="1200" baseline="0" noProof="0" dirty="0" err="1">
                          <a:solidFill>
                            <a:schemeClr val="tx1"/>
                          </a:solidFill>
                        </a:rPr>
                        <a:t>respecter</a:t>
                      </a:r>
                      <a:r>
                        <a:rPr lang="de-CH" sz="120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noProof="0" dirty="0" err="1">
                          <a:solidFill>
                            <a:schemeClr val="tx1"/>
                          </a:solidFill>
                        </a:rPr>
                        <a:t>ces</a:t>
                      </a:r>
                      <a:r>
                        <a:rPr lang="de-CH" sz="120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noProof="0" dirty="0" err="1">
                          <a:solidFill>
                            <a:schemeClr val="tx1"/>
                          </a:solidFill>
                        </a:rPr>
                        <a:t>plages</a:t>
                      </a:r>
                      <a:r>
                        <a:rPr lang="de-CH" sz="1200" baseline="0" noProof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de-CH" sz="1200" baseline="0" noProof="0" dirty="0" err="1">
                          <a:solidFill>
                            <a:schemeClr val="tx1"/>
                          </a:solidFill>
                        </a:rPr>
                        <a:t>livraison</a:t>
                      </a:r>
                      <a:r>
                        <a:rPr lang="de-CH" sz="120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noProof="0" dirty="0" err="1">
                          <a:solidFill>
                            <a:schemeClr val="tx1"/>
                          </a:solidFill>
                        </a:rPr>
                        <a:t>pour</a:t>
                      </a:r>
                      <a:r>
                        <a:rPr lang="de-CH" sz="120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noProof="0" dirty="0" err="1">
                          <a:solidFill>
                            <a:schemeClr val="tx1"/>
                          </a:solidFill>
                        </a:rPr>
                        <a:t>éviter</a:t>
                      </a:r>
                      <a:r>
                        <a:rPr lang="de-CH" sz="1200" baseline="0" noProof="0" dirty="0">
                          <a:solidFill>
                            <a:schemeClr val="tx1"/>
                          </a:solidFill>
                        </a:rPr>
                        <a:t> les </a:t>
                      </a:r>
                      <a:r>
                        <a:rPr lang="de-CH" sz="1200" baseline="0" noProof="0" dirty="0" err="1">
                          <a:solidFill>
                            <a:schemeClr val="tx1"/>
                          </a:solidFill>
                        </a:rPr>
                        <a:t>encombrements</a:t>
                      </a:r>
                      <a:r>
                        <a:rPr lang="de-CH" sz="1200" baseline="0" noProof="0" dirty="0">
                          <a:solidFill>
                            <a:schemeClr val="tx1"/>
                          </a:solidFill>
                        </a:rPr>
                        <a:t>. En </a:t>
                      </a:r>
                      <a:r>
                        <a:rPr lang="de-CH" sz="1200" baseline="0" noProof="0" dirty="0" err="1">
                          <a:solidFill>
                            <a:schemeClr val="tx1"/>
                          </a:solidFill>
                        </a:rPr>
                        <a:t>cas</a:t>
                      </a:r>
                      <a:r>
                        <a:rPr lang="de-CH" sz="120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noProof="0" dirty="0" err="1">
                          <a:solidFill>
                            <a:schemeClr val="tx1"/>
                          </a:solidFill>
                        </a:rPr>
                        <a:t>d’empêchement</a:t>
                      </a:r>
                      <a:r>
                        <a:rPr lang="de-CH" sz="120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noProof="0" dirty="0" err="1">
                          <a:solidFill>
                            <a:schemeClr val="tx1"/>
                          </a:solidFill>
                        </a:rPr>
                        <a:t>veuillez</a:t>
                      </a:r>
                      <a:r>
                        <a:rPr lang="de-CH" sz="120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noProof="0" dirty="0" err="1">
                          <a:solidFill>
                            <a:schemeClr val="tx1"/>
                          </a:solidFill>
                        </a:rPr>
                        <a:t>nous</a:t>
                      </a:r>
                      <a:r>
                        <a:rPr lang="de-CH" sz="120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noProof="0" dirty="0" err="1">
                          <a:solidFill>
                            <a:schemeClr val="tx1"/>
                          </a:solidFill>
                        </a:rPr>
                        <a:t>informer</a:t>
                      </a:r>
                      <a:r>
                        <a:rPr lang="de-CH" sz="1200" baseline="0" noProof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de-CH" sz="1200" noProof="0" dirty="0" err="1">
                          <a:solidFill>
                            <a:schemeClr val="tx1"/>
                          </a:solidFill>
                        </a:rPr>
                        <a:t>Vous</a:t>
                      </a:r>
                      <a:r>
                        <a:rPr lang="de-CH" sz="120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noProof="0" dirty="0" err="1">
                          <a:solidFill>
                            <a:schemeClr val="tx1"/>
                          </a:solidFill>
                        </a:rPr>
                        <a:t>pouvez</a:t>
                      </a:r>
                      <a:r>
                        <a:rPr lang="de-CH" sz="120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noProof="0" dirty="0" err="1">
                          <a:solidFill>
                            <a:schemeClr val="tx1"/>
                          </a:solidFill>
                        </a:rPr>
                        <a:t>nous</a:t>
                      </a:r>
                      <a:r>
                        <a:rPr lang="de-CH" sz="120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noProof="0" dirty="0" err="1">
                          <a:solidFill>
                            <a:schemeClr val="tx1"/>
                          </a:solidFill>
                        </a:rPr>
                        <a:t>livrer</a:t>
                      </a:r>
                      <a:r>
                        <a:rPr lang="de-CH" sz="120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noProof="0" dirty="0" err="1">
                          <a:solidFill>
                            <a:schemeClr val="tx1"/>
                          </a:solidFill>
                        </a:rPr>
                        <a:t>votre</a:t>
                      </a:r>
                      <a:r>
                        <a:rPr lang="de-CH" sz="120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noProof="0" dirty="0" err="1">
                          <a:solidFill>
                            <a:schemeClr val="tx1"/>
                          </a:solidFill>
                        </a:rPr>
                        <a:t>miel</a:t>
                      </a:r>
                      <a:r>
                        <a:rPr lang="de-CH" sz="120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noProof="0" dirty="0" err="1">
                          <a:solidFill>
                            <a:schemeClr val="tx1"/>
                          </a:solidFill>
                        </a:rPr>
                        <a:t>selon</a:t>
                      </a:r>
                      <a:r>
                        <a:rPr lang="de-CH" sz="1200" baseline="0" noProof="0" dirty="0">
                          <a:solidFill>
                            <a:schemeClr val="tx1"/>
                          </a:solidFill>
                        </a:rPr>
                        <a:t> les </a:t>
                      </a:r>
                      <a:r>
                        <a:rPr lang="de-CH" sz="1200" baseline="0" noProof="0" dirty="0" err="1">
                          <a:solidFill>
                            <a:schemeClr val="tx1"/>
                          </a:solidFill>
                        </a:rPr>
                        <a:t>plages</a:t>
                      </a:r>
                      <a:r>
                        <a:rPr lang="de-CH" sz="120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noProof="0" dirty="0" err="1">
                          <a:solidFill>
                            <a:schemeClr val="tx1"/>
                          </a:solidFill>
                        </a:rPr>
                        <a:t>d’horaire</a:t>
                      </a:r>
                      <a:r>
                        <a:rPr lang="de-CH" sz="120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noProof="0" dirty="0" err="1">
                          <a:solidFill>
                            <a:schemeClr val="tx1"/>
                          </a:solidFill>
                        </a:rPr>
                        <a:t>suivantes</a:t>
                      </a:r>
                      <a:r>
                        <a:rPr lang="de-CH" sz="1200" baseline="0" noProof="0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de-CH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266432"/>
                  </a:ext>
                </a:extLst>
              </a:tr>
              <a:tr h="113850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noProof="0" dirty="0" err="1">
                          <a:solidFill>
                            <a:schemeClr val="tx1"/>
                          </a:solidFill>
                        </a:rPr>
                        <a:t>Lu</a:t>
                      </a:r>
                      <a:r>
                        <a:rPr lang="de-CH" sz="1200" noProof="0" dirty="0">
                          <a:solidFill>
                            <a:schemeClr val="tx1"/>
                          </a:solidFill>
                        </a:rPr>
                        <a:t>. – Je. </a:t>
                      </a:r>
                    </a:p>
                    <a:p>
                      <a:endParaRPr lang="de-CH" sz="1200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sz="1200" noProof="0" dirty="0" err="1" smtClean="0">
                          <a:solidFill>
                            <a:schemeClr val="tx1"/>
                          </a:solidFill>
                        </a:rPr>
                        <a:t>Vendredi</a:t>
                      </a:r>
                      <a:endParaRPr lang="de-CH" sz="12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CH" sz="12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CH" sz="12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noProof="0" dirty="0">
                          <a:solidFill>
                            <a:schemeClr val="tx1"/>
                          </a:solidFill>
                        </a:rPr>
                        <a:t>07.00 – 09.00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noProof="0" dirty="0">
                          <a:solidFill>
                            <a:schemeClr val="tx1"/>
                          </a:solidFill>
                        </a:rPr>
                        <a:t>13.00 – 14.30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noProof="0" dirty="0">
                          <a:solidFill>
                            <a:schemeClr val="tx1"/>
                          </a:solidFill>
                        </a:rPr>
                        <a:t>07.00 – 09.00 </a:t>
                      </a:r>
                      <a:endParaRPr lang="de-CH" sz="12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de-CH" sz="1200" noProof="0" dirty="0">
                          <a:solidFill>
                            <a:schemeClr val="tx1"/>
                          </a:solidFill>
                        </a:rPr>
                        <a:t>09.00 – 11.30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noProof="0" dirty="0">
                          <a:solidFill>
                            <a:schemeClr val="tx1"/>
                          </a:solidFill>
                        </a:rPr>
                        <a:t>14.30 – 16.00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noProof="0" dirty="0" smtClean="0">
                          <a:solidFill>
                            <a:schemeClr val="tx1"/>
                          </a:solidFill>
                        </a:rPr>
                        <a:t>09.00 – 11.30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228687"/>
                  </a:ext>
                </a:extLst>
              </a:tr>
              <a:tr h="14609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687011"/>
                  </a:ext>
                </a:extLst>
              </a:tr>
              <a:tr h="3950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918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440284"/>
      </p:ext>
    </p:extLst>
  </p:cSld>
  <p:clrMapOvr>
    <a:masterClrMapping/>
  </p:clrMapOvr>
</p:sld>
</file>

<file path=ppt/theme/theme1.xml><?xml version="1.0" encoding="utf-8"?>
<a:theme xmlns:a="http://schemas.openxmlformats.org/drawingml/2006/main" name="Narimpex_PP_Hoch_kle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Narimpex_PP_hoch_klein</Template>
  <TotalTime>0</TotalTime>
  <Words>308</Words>
  <Application>Microsoft Office PowerPoint</Application>
  <PresentationFormat>Bildschirmpräsentation (4:3)</PresentationFormat>
  <Paragraphs>40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Arial</vt:lpstr>
      <vt:lpstr>B Frutiger Bold</vt:lpstr>
      <vt:lpstr>Calibri</vt:lpstr>
      <vt:lpstr>Calibri Light</vt:lpstr>
      <vt:lpstr>Frutiger LT Com 45 Light</vt:lpstr>
      <vt:lpstr>R Frutiger Roman</vt:lpstr>
      <vt:lpstr>Narimpex_PP_Hoch_klein</vt:lpstr>
      <vt:lpstr>Benutzerdefiniertes Design</vt:lpstr>
      <vt:lpstr>Fiche d’information pour les apiculteurs</vt:lpstr>
      <vt:lpstr>PowerPoint-Präsentation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Minder Thomas</dc:creator>
  <cp:lastModifiedBy>Beyeler Evi</cp:lastModifiedBy>
  <cp:revision>47</cp:revision>
  <cp:lastPrinted>2025-04-22T16:54:20Z</cp:lastPrinted>
  <dcterms:created xsi:type="dcterms:W3CDTF">2021-03-16T05:54:57Z</dcterms:created>
  <dcterms:modified xsi:type="dcterms:W3CDTF">2025-04-22T16:57:15Z</dcterms:modified>
</cp:coreProperties>
</file>